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8"/>
  </p:notesMasterIdLst>
  <p:handoutMasterIdLst>
    <p:handoutMasterId r:id="rId19"/>
  </p:handoutMasterIdLst>
  <p:sldIdLst>
    <p:sldId id="256" r:id="rId5"/>
    <p:sldId id="274" r:id="rId6"/>
    <p:sldId id="275" r:id="rId7"/>
    <p:sldId id="279" r:id="rId8"/>
    <p:sldId id="264" r:id="rId9"/>
    <p:sldId id="281" r:id="rId10"/>
    <p:sldId id="276" r:id="rId11"/>
    <p:sldId id="277" r:id="rId12"/>
    <p:sldId id="278" r:id="rId13"/>
    <p:sldId id="280" r:id="rId14"/>
    <p:sldId id="263" r:id="rId15"/>
    <p:sldId id="273" r:id="rId16"/>
    <p:sldId id="266"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8F"/>
    <a:srgbClr val="EC7C66"/>
    <a:srgbClr val="EEACAF"/>
    <a:srgbClr val="FA0000"/>
    <a:srgbClr val="E85C40"/>
    <a:srgbClr val="F9D6D3"/>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1D9AB-F5DC-AD46-9E74-20979E11E74F}" v="3" dt="2022-09-14T16:50:17.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7" autoAdjust="0"/>
    <p:restoredTop sz="87935" autoAdjust="0"/>
  </p:normalViewPr>
  <p:slideViewPr>
    <p:cSldViewPr snapToGrid="0" snapToObjects="1">
      <p:cViewPr varScale="1">
        <p:scale>
          <a:sx n="76" d="100"/>
          <a:sy n="76" d="100"/>
        </p:scale>
        <p:origin x="84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08/09/2026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08/09/2026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72CF-1D43-B70B-18B8-2D500CCFA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E410-EC41-3470-FF31-E707ACD4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83B19-4F51-CB67-52BB-E57B39DC2018}"/>
              </a:ext>
            </a:extLst>
          </p:cNvPr>
          <p:cNvSpPr>
            <a:spLocks noGrp="1"/>
          </p:cNvSpPr>
          <p:nvPr>
            <p:ph type="body" idx="1"/>
          </p:nvPr>
        </p:nvSpPr>
        <p:spPr/>
        <p:txBody>
          <a:bodyPr/>
          <a:lstStyle/>
          <a:p>
            <a:endParaRPr lang="en-GB" baseline="0" dirty="0"/>
          </a:p>
        </p:txBody>
      </p:sp>
      <p:sp>
        <p:nvSpPr>
          <p:cNvPr id="4" name="Slide Number Placeholder 3">
            <a:extLst>
              <a:ext uri="{FF2B5EF4-FFF2-40B4-BE49-F238E27FC236}">
                <a16:creationId xmlns:a16="http://schemas.microsoft.com/office/drawing/2014/main" id="{6701372F-C451-9C3A-BE57-962133793EC6}"/>
              </a:ext>
            </a:extLst>
          </p:cNvPr>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9329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This is an overview of our school times throughout the day and here is an example timetable, as you can see – school days are very busy so it is no surprise very tired children come home!  Our PE days this </a:t>
            </a:r>
            <a:r>
              <a:rPr lang="en-GB" baseline="0" dirty="0" smtClean="0"/>
              <a:t>half term </a:t>
            </a:r>
            <a:r>
              <a:rPr lang="en-GB" baseline="0" dirty="0"/>
              <a:t>are _____________. </a:t>
            </a:r>
          </a:p>
          <a:p>
            <a:r>
              <a:rPr lang="en-US" baseline="0" dirty="0">
                <a:solidFill>
                  <a:srgbClr val="FF0000"/>
                </a:solidFill>
              </a:rPr>
              <a:t>Forest School </a:t>
            </a:r>
            <a:r>
              <a:rPr lang="en-US" baseline="0" dirty="0" smtClean="0">
                <a:solidFill>
                  <a:srgbClr val="FF0000"/>
                </a:solidFill>
              </a:rPr>
              <a:t>dates for the year are  </a:t>
            </a:r>
            <a:r>
              <a:rPr lang="en-US" baseline="0" dirty="0">
                <a:solidFill>
                  <a:srgbClr val="FF0000"/>
                </a:solidFill>
              </a:rPr>
              <a:t>_______</a:t>
            </a: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3</a:t>
            </a:fld>
            <a:endParaRPr lang="en-GB"/>
          </a:p>
        </p:txBody>
      </p:sp>
    </p:spTree>
    <p:extLst>
      <p:ext uri="{BB962C8B-B14F-4D97-AF65-F5344CB8AC3E}">
        <p14:creationId xmlns:p14="http://schemas.microsoft.com/office/powerpoint/2010/main" val="393984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8832FE-F85D-4E5E-9B93-EBE4DEFD33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631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92403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Enrichment</a:t>
            </a:r>
            <a:r>
              <a:rPr lang="en-GB" baseline="0" dirty="0"/>
              <a:t> in Year _____ is………………….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Trips, competitions </a:t>
            </a:r>
            <a:r>
              <a:rPr lang="en-GB" baseline="0" dirty="0" err="1"/>
              <a:t>etc..that</a:t>
            </a:r>
            <a:r>
              <a:rPr lang="en-GB" baseline="0" dirty="0"/>
              <a:t> you know ARE happening. – E.G. Y5&amp; 6 RESIDENTIAL,</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3659160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8</a:t>
            </a:fld>
            <a:endParaRPr lang="en-GB"/>
          </a:p>
        </p:txBody>
      </p:sp>
    </p:spTree>
    <p:extLst>
      <p:ext uri="{BB962C8B-B14F-4D97-AF65-F5344CB8AC3E}">
        <p14:creationId xmlns:p14="http://schemas.microsoft.com/office/powerpoint/2010/main" val="3435126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year ________ we wear _________</a:t>
            </a:r>
          </a:p>
          <a:p>
            <a:r>
              <a:rPr lang="en-GB" baseline="0" dirty="0"/>
              <a:t>PE kits consist of ______</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9</a:t>
            </a:fld>
            <a:endParaRPr lang="en-GB"/>
          </a:p>
        </p:txBody>
      </p:sp>
    </p:spTree>
    <p:extLst>
      <p:ext uri="{BB962C8B-B14F-4D97-AF65-F5344CB8AC3E}">
        <p14:creationId xmlns:p14="http://schemas.microsoft.com/office/powerpoint/2010/main" val="2459676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year ________ we wear _________</a:t>
            </a:r>
          </a:p>
          <a:p>
            <a:r>
              <a:rPr lang="en-GB" baseline="0" dirty="0"/>
              <a:t>PE kits consist of ______</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3475610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2924175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12</a:t>
            </a:fld>
            <a:endParaRPr lang="en-GB"/>
          </a:p>
        </p:txBody>
      </p:sp>
    </p:spTree>
    <p:extLst>
      <p:ext uri="{BB962C8B-B14F-4D97-AF65-F5344CB8AC3E}">
        <p14:creationId xmlns:p14="http://schemas.microsoft.com/office/powerpoint/2010/main" val="267389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68832FE-F85D-4E5E-9B93-EBE4DEFD3355}" type="slidenum">
              <a:rPr lang="en-GB" smtClean="0"/>
              <a:t>13</a:t>
            </a:fld>
            <a:endParaRPr lang="en-GB"/>
          </a:p>
        </p:txBody>
      </p:sp>
    </p:spTree>
    <p:extLst>
      <p:ext uri="{BB962C8B-B14F-4D97-AF65-F5344CB8AC3E}">
        <p14:creationId xmlns:p14="http://schemas.microsoft.com/office/powerpoint/2010/main" val="3745654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647FB20-1ADE-814C-A67C-D45BCE6310DA}" type="datetimeFigureOut">
              <a:rPr lang="en-US" smtClean="0"/>
              <a:t>9/8/2026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DB26022-8BFD-0F45-B93D-5F38E8306673}"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370086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07289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647FB20-1ADE-814C-A67C-D45BCE6310DA}" type="datetimeFigureOut">
              <a:rPr lang="en-US" smtClean="0"/>
              <a:t>9/8/2026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976820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647FB20-1ADE-814C-A67C-D45BCE6310D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3740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647FB20-1ADE-814C-A67C-D45BCE6310DA}"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85109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647FB20-1ADE-814C-A67C-D45BCE6310DA}"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9825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7FB20-1ADE-814C-A67C-D45BCE6310DA}"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67440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9/8/2026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67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9/8/2026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0998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9205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647FB20-1ADE-814C-A67C-D45BCE6310DA}" type="datetimeFigureOut">
              <a:rPr lang="en-US" smtClean="0"/>
              <a:t>9/8/2026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DB26022-8BFD-0F45-B93D-5F38E8306673}"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55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filomathima.gr/p/blog-page_80.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jpg"/><Relationship Id="rId4" Type="http://schemas.openxmlformats.org/officeDocument/2006/relationships/hyperlink" Target="http://www.publicdomainfiles.com/show_file.php?id=1352604601959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mailto:admin@albertthegreat.herts.sch.u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838200" y="5595614"/>
            <a:ext cx="6850488" cy="913975"/>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r>
              <a:rPr lang="en-US" sz="2700" b="1" dirty="0">
                <a:solidFill>
                  <a:srgbClr val="FFFFFF"/>
                </a:solidFill>
                <a:latin typeface="+mj-lt"/>
                <a:ea typeface="+mj-ea"/>
                <a:cs typeface="+mj-cs"/>
              </a:rPr>
              <a:t>Welcome to Year </a:t>
            </a:r>
            <a:r>
              <a:rPr lang="en-US" sz="2700" b="1" dirty="0" smtClean="0">
                <a:solidFill>
                  <a:srgbClr val="FFFFFF"/>
                </a:solidFill>
                <a:latin typeface="+mj-lt"/>
                <a:ea typeface="+mj-ea"/>
                <a:cs typeface="+mj-cs"/>
              </a:rPr>
              <a:t>5’s </a:t>
            </a:r>
            <a:endParaRPr lang="en-US" sz="2700" b="1" dirty="0">
              <a:solidFill>
                <a:srgbClr val="FFFFFF"/>
              </a:solidFill>
              <a:latin typeface="+mj-lt"/>
              <a:ea typeface="+mj-ea"/>
              <a:cs typeface="+mj-cs"/>
            </a:endParaRPr>
          </a:p>
          <a:p>
            <a:pPr fontAlgn="base">
              <a:lnSpc>
                <a:spcPct val="90000"/>
              </a:lnSpc>
              <a:spcBef>
                <a:spcPct val="0"/>
              </a:spcBef>
              <a:spcAft>
                <a:spcPts val="600"/>
              </a:spcAft>
            </a:pPr>
            <a:r>
              <a:rPr lang="en-US" sz="2700" b="1" dirty="0">
                <a:solidFill>
                  <a:srgbClr val="FFFFFF"/>
                </a:solidFill>
                <a:latin typeface="+mj-lt"/>
                <a:ea typeface="+mj-ea"/>
                <a:cs typeface="+mj-cs"/>
              </a:rPr>
              <a:t>Meet the Teacher</a:t>
            </a:r>
          </a:p>
        </p:txBody>
      </p:sp>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3">
            <a:extLst>
              <a:ext uri="{837473B0-CC2E-450A-ABE3-18F120FF3D39}">
                <a1611:picAttrSrcUrl xmlns="" xmlns:a1611="http://schemas.microsoft.com/office/drawing/2016/11/main" r:id="rId5"/>
              </a:ext>
            </a:extLst>
          </a:blip>
          <a:stretch>
            <a:fillRect/>
          </a:stretch>
        </p:blipFill>
        <p:spPr>
          <a:xfrm>
            <a:off x="6234184" y="876300"/>
            <a:ext cx="3677598" cy="3668404"/>
          </a:xfrm>
          <a:prstGeom prst="rect">
            <a:avLst/>
          </a:prstGeom>
        </p:spPr>
      </p:pic>
      <p:sp>
        <p:nvSpPr>
          <p:cNvPr id="3" name="AutoShape 2" descr="St Albert the Great School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0797" y="2225709"/>
            <a:ext cx="4237915" cy="1436915"/>
          </a:xfrm>
          <a:prstGeom prst="rect">
            <a:avLst/>
          </a:prstGeom>
        </p:spPr>
      </p:pic>
    </p:spTree>
    <p:extLst>
      <p:ext uri="{BB962C8B-B14F-4D97-AF65-F5344CB8AC3E}">
        <p14:creationId xmlns:p14="http://schemas.microsoft.com/office/powerpoint/2010/main" val="375944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73D474B-7EEC-CDAA-CDCD-459A12564817}"/>
            </a:ext>
          </a:extLst>
        </p:cNvPr>
        <p:cNvGrpSpPr/>
        <p:nvPr/>
      </p:nvGrpSpPr>
      <p:grpSpPr>
        <a:xfrm>
          <a:off x="0" y="0"/>
          <a:ext cx="0" cy="0"/>
          <a:chOff x="0" y="0"/>
          <a:chExt cx="0" cy="0"/>
        </a:xfrm>
      </p:grpSpPr>
      <p:sp>
        <p:nvSpPr>
          <p:cNvPr id="7" name="Google Shape;112;g13ec20bd506_0_206">
            <a:extLst>
              <a:ext uri="{FF2B5EF4-FFF2-40B4-BE49-F238E27FC236}">
                <a16:creationId xmlns:a16="http://schemas.microsoft.com/office/drawing/2014/main" id="{E57E7D20-8C6A-E9DD-4BD7-560042D5CBAC}"/>
              </a:ext>
            </a:extLst>
          </p:cNvPr>
          <p:cNvSpPr txBox="1">
            <a:spLocks/>
          </p:cNvSpPr>
          <p:nvPr/>
        </p:nvSpPr>
        <p:spPr>
          <a:xfrm>
            <a:off x="1546894" y="784316"/>
            <a:ext cx="7543800" cy="1450800"/>
          </a:xfrm>
          <a:prstGeom prst="rect">
            <a:avLst/>
          </a:prstGeom>
          <a:noFill/>
          <a:ln>
            <a:noFill/>
          </a:ln>
        </p:spPr>
        <p:txBody>
          <a:bodyPr spcFirstLastPara="1" vert="horz" wrap="square" lIns="91425" tIns="45700" rIns="91425" bIns="4570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Bef>
                <a:spcPts val="0"/>
              </a:spcBef>
              <a:buClr>
                <a:srgbClr val="3F3F3F"/>
              </a:buClr>
              <a:buSzPts val="4800"/>
            </a:pPr>
            <a:r>
              <a:rPr lang="en-GB" b="1" dirty="0">
                <a:solidFill>
                  <a:schemeClr val="bg1"/>
                </a:solidFill>
                <a:latin typeface="XCCW Joined 1a" panose="03050602040000000000" pitchFamily="66" charset="0"/>
              </a:rPr>
              <a:t>Meet the Year __ Team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301" y="0"/>
            <a:ext cx="4237915" cy="143691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3803976153"/>
              </p:ext>
            </p:extLst>
          </p:nvPr>
        </p:nvGraphicFramePr>
        <p:xfrm>
          <a:off x="2032000" y="3191560"/>
          <a:ext cx="8498673" cy="3073549"/>
        </p:xfrm>
        <a:graphic>
          <a:graphicData uri="http://schemas.openxmlformats.org/drawingml/2006/table">
            <a:tbl>
              <a:tblPr firstRow="1" bandRow="1">
                <a:tableStyleId>{073A0DAA-6AF3-43AB-8588-CEC1D06C72B9}</a:tableStyleId>
              </a:tblPr>
              <a:tblGrid>
                <a:gridCol w="2832891">
                  <a:extLst>
                    <a:ext uri="{9D8B030D-6E8A-4147-A177-3AD203B41FA5}">
                      <a16:colId xmlns:a16="http://schemas.microsoft.com/office/drawing/2014/main" val="2388544270"/>
                    </a:ext>
                  </a:extLst>
                </a:gridCol>
                <a:gridCol w="2832891">
                  <a:extLst>
                    <a:ext uri="{9D8B030D-6E8A-4147-A177-3AD203B41FA5}">
                      <a16:colId xmlns:a16="http://schemas.microsoft.com/office/drawing/2014/main" val="2818840356"/>
                    </a:ext>
                  </a:extLst>
                </a:gridCol>
                <a:gridCol w="2832891">
                  <a:extLst>
                    <a:ext uri="{9D8B030D-6E8A-4147-A177-3AD203B41FA5}">
                      <a16:colId xmlns:a16="http://schemas.microsoft.com/office/drawing/2014/main" val="2587737111"/>
                    </a:ext>
                  </a:extLst>
                </a:gridCol>
              </a:tblGrid>
              <a:tr h="421789">
                <a:tc>
                  <a:txBody>
                    <a:bodyPr/>
                    <a:lstStyle/>
                    <a:p>
                      <a:r>
                        <a:rPr lang="en-GB" dirty="0" smtClean="0"/>
                        <a:t>Teachers</a:t>
                      </a:r>
                      <a:endParaRPr lang="en-GB" dirty="0"/>
                    </a:p>
                  </a:txBody>
                  <a:tcPr/>
                </a:tc>
                <a:tc>
                  <a:txBody>
                    <a:bodyPr/>
                    <a:lstStyle/>
                    <a:p>
                      <a:r>
                        <a:rPr lang="en-GB" dirty="0" smtClean="0"/>
                        <a:t>Teaching assistants</a:t>
                      </a:r>
                      <a:endParaRPr lang="en-GB" dirty="0"/>
                    </a:p>
                  </a:txBody>
                  <a:tcPr/>
                </a:tc>
                <a:tc>
                  <a:txBody>
                    <a:bodyPr/>
                    <a:lstStyle/>
                    <a:p>
                      <a:r>
                        <a:rPr lang="en-GB" dirty="0" smtClean="0"/>
                        <a:t>Intervention</a:t>
                      </a:r>
                      <a:r>
                        <a:rPr lang="en-GB" baseline="0" dirty="0" smtClean="0"/>
                        <a:t>s</a:t>
                      </a:r>
                      <a:endParaRPr lang="en-GB" dirty="0"/>
                    </a:p>
                  </a:txBody>
                  <a:tcPr/>
                </a:tc>
                <a:extLst>
                  <a:ext uri="{0D108BD9-81ED-4DB2-BD59-A6C34878D82A}">
                    <a16:rowId xmlns:a16="http://schemas.microsoft.com/office/drawing/2014/main" val="3500251290"/>
                  </a:ext>
                </a:extLst>
              </a:tr>
              <a:tr h="1802712">
                <a:tc>
                  <a:txBody>
                    <a:bodyPr/>
                    <a:lstStyle/>
                    <a:p>
                      <a:endParaRPr lang="en-GB" sz="1400" dirty="0" smtClean="0"/>
                    </a:p>
                    <a:p>
                      <a:r>
                        <a:rPr lang="en-GB" sz="1400" dirty="0" smtClean="0"/>
                        <a:t>Miss Kyne </a:t>
                      </a:r>
                    </a:p>
                    <a:p>
                      <a:endParaRPr lang="en-GB" sz="1400" dirty="0" smtClean="0"/>
                    </a:p>
                    <a:p>
                      <a:endParaRPr lang="en-GB" sz="1400" dirty="0" smtClean="0"/>
                    </a:p>
                    <a:p>
                      <a:r>
                        <a:rPr lang="en-GB" sz="1400" dirty="0" smtClean="0"/>
                        <a:t>Mrs Kelliher (Monday afternoon) </a:t>
                      </a:r>
                    </a:p>
                    <a:p>
                      <a:endParaRPr lang="en-GB" sz="1400" dirty="0"/>
                    </a:p>
                  </a:txBody>
                  <a:tcPr/>
                </a:tc>
                <a:tc>
                  <a:txBody>
                    <a:bodyPr/>
                    <a:lstStyle/>
                    <a:p>
                      <a:r>
                        <a:rPr lang="en-GB" sz="1400" dirty="0" smtClean="0"/>
                        <a:t>Mrs </a:t>
                      </a:r>
                      <a:r>
                        <a:rPr lang="en-GB" sz="1400" dirty="0" err="1" smtClean="0"/>
                        <a:t>Aspart</a:t>
                      </a:r>
                      <a:r>
                        <a:rPr lang="en-GB" sz="1400" dirty="0" smtClean="0"/>
                        <a:t> (Mornings only )</a:t>
                      </a:r>
                    </a:p>
                    <a:p>
                      <a:endParaRPr lang="en-GB" sz="1400" dirty="0"/>
                    </a:p>
                  </a:txBody>
                  <a:tcPr/>
                </a:tc>
                <a:tc>
                  <a:txBody>
                    <a:bodyPr/>
                    <a:lstStyle/>
                    <a:p>
                      <a:r>
                        <a:rPr lang="en-GB" sz="1400" dirty="0" smtClean="0"/>
                        <a:t>Miss </a:t>
                      </a:r>
                      <a:r>
                        <a:rPr lang="en-GB" sz="1400" dirty="0" err="1" smtClean="0"/>
                        <a:t>Beardsworth</a:t>
                      </a:r>
                      <a:r>
                        <a:rPr lang="en-GB" sz="1400" dirty="0" smtClean="0"/>
                        <a:t> (Miss B)</a:t>
                      </a:r>
                    </a:p>
                    <a:p>
                      <a:endParaRPr lang="en-GB" sz="1400" dirty="0" smtClean="0"/>
                    </a:p>
                    <a:p>
                      <a:r>
                        <a:rPr lang="en-GB" sz="1400" dirty="0" smtClean="0"/>
                        <a:t>Miss B will be running some</a:t>
                      </a:r>
                      <a:r>
                        <a:rPr lang="en-GB" sz="1400" baseline="0" dirty="0" smtClean="0"/>
                        <a:t> intervention groups in the rainbow room opposite the year 5 classroom on Monday, Tuesday and Friday afternoons.</a:t>
                      </a:r>
                    </a:p>
                    <a:p>
                      <a:endParaRPr lang="en-GB" sz="1400" baseline="0" dirty="0" smtClean="0"/>
                    </a:p>
                    <a:p>
                      <a:r>
                        <a:rPr lang="en-GB" sz="1400" baseline="0" dirty="0" smtClean="0"/>
                        <a:t>These interventions will cover subjects such as maths, reading, SPaG, writing, handwriting and spelling.</a:t>
                      </a:r>
                      <a:endParaRPr lang="en-GB" sz="1400" dirty="0"/>
                    </a:p>
                  </a:txBody>
                  <a:tcPr/>
                </a:tc>
                <a:extLst>
                  <a:ext uri="{0D108BD9-81ED-4DB2-BD59-A6C34878D82A}">
                    <a16:rowId xmlns:a16="http://schemas.microsoft.com/office/drawing/2014/main" val="1068479712"/>
                  </a:ext>
                </a:extLst>
              </a:tr>
            </a:tbl>
          </a:graphicData>
        </a:graphic>
      </p:graphicFrame>
    </p:spTree>
    <p:extLst>
      <p:ext uri="{BB962C8B-B14F-4D97-AF65-F5344CB8AC3E}">
        <p14:creationId xmlns:p14="http://schemas.microsoft.com/office/powerpoint/2010/main" val="161036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3664981" y="1030808"/>
            <a:ext cx="5663730"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Key Information</a:t>
            </a:r>
          </a:p>
        </p:txBody>
      </p:sp>
      <p:graphicFrame>
        <p:nvGraphicFramePr>
          <p:cNvPr id="3" name="Table 2"/>
          <p:cNvGraphicFramePr>
            <a:graphicFrameLocks noGrp="1"/>
          </p:cNvGraphicFramePr>
          <p:nvPr>
            <p:extLst>
              <p:ext uri="{D42A27DB-BD31-4B8C-83A1-F6EECF244321}">
                <p14:modId xmlns:p14="http://schemas.microsoft.com/office/powerpoint/2010/main" val="2705217617"/>
              </p:ext>
            </p:extLst>
          </p:nvPr>
        </p:nvGraphicFramePr>
        <p:xfrm>
          <a:off x="1110340" y="2259217"/>
          <a:ext cx="10487610" cy="2264264"/>
        </p:xfrm>
        <a:graphic>
          <a:graphicData uri="http://schemas.openxmlformats.org/drawingml/2006/table">
            <a:tbl>
              <a:tblPr firstRow="1" bandRow="1">
                <a:tableStyleId>{5C22544A-7EE6-4342-B048-85BDC9FD1C3A}</a:tableStyleId>
              </a:tblPr>
              <a:tblGrid>
                <a:gridCol w="1165290">
                  <a:extLst>
                    <a:ext uri="{9D8B030D-6E8A-4147-A177-3AD203B41FA5}">
                      <a16:colId xmlns:a16="http://schemas.microsoft.com/office/drawing/2014/main" val="314722260"/>
                    </a:ext>
                  </a:extLst>
                </a:gridCol>
                <a:gridCol w="1165290">
                  <a:extLst>
                    <a:ext uri="{9D8B030D-6E8A-4147-A177-3AD203B41FA5}">
                      <a16:colId xmlns:a16="http://schemas.microsoft.com/office/drawing/2014/main" val="3055031047"/>
                    </a:ext>
                  </a:extLst>
                </a:gridCol>
                <a:gridCol w="1165290">
                  <a:extLst>
                    <a:ext uri="{9D8B030D-6E8A-4147-A177-3AD203B41FA5}">
                      <a16:colId xmlns:a16="http://schemas.microsoft.com/office/drawing/2014/main" val="1339482698"/>
                    </a:ext>
                  </a:extLst>
                </a:gridCol>
                <a:gridCol w="1165290">
                  <a:extLst>
                    <a:ext uri="{9D8B030D-6E8A-4147-A177-3AD203B41FA5}">
                      <a16:colId xmlns:a16="http://schemas.microsoft.com/office/drawing/2014/main" val="2467854795"/>
                    </a:ext>
                  </a:extLst>
                </a:gridCol>
                <a:gridCol w="1165290">
                  <a:extLst>
                    <a:ext uri="{9D8B030D-6E8A-4147-A177-3AD203B41FA5}">
                      <a16:colId xmlns:a16="http://schemas.microsoft.com/office/drawing/2014/main" val="1411736301"/>
                    </a:ext>
                  </a:extLst>
                </a:gridCol>
                <a:gridCol w="1165290">
                  <a:extLst>
                    <a:ext uri="{9D8B030D-6E8A-4147-A177-3AD203B41FA5}">
                      <a16:colId xmlns:a16="http://schemas.microsoft.com/office/drawing/2014/main" val="620498293"/>
                    </a:ext>
                  </a:extLst>
                </a:gridCol>
                <a:gridCol w="1165290">
                  <a:extLst>
                    <a:ext uri="{9D8B030D-6E8A-4147-A177-3AD203B41FA5}">
                      <a16:colId xmlns:a16="http://schemas.microsoft.com/office/drawing/2014/main" val="3806928250"/>
                    </a:ext>
                  </a:extLst>
                </a:gridCol>
                <a:gridCol w="1165290">
                  <a:extLst>
                    <a:ext uri="{9D8B030D-6E8A-4147-A177-3AD203B41FA5}">
                      <a16:colId xmlns:a16="http://schemas.microsoft.com/office/drawing/2014/main" val="1146342331"/>
                    </a:ext>
                  </a:extLst>
                </a:gridCol>
                <a:gridCol w="1165290">
                  <a:extLst>
                    <a:ext uri="{9D8B030D-6E8A-4147-A177-3AD203B41FA5}">
                      <a16:colId xmlns:a16="http://schemas.microsoft.com/office/drawing/2014/main" val="787439706"/>
                    </a:ext>
                  </a:extLst>
                </a:gridCol>
              </a:tblGrid>
              <a:tr h="801224">
                <a:tc>
                  <a:txBody>
                    <a:bodyPr/>
                    <a:lstStyle/>
                    <a:p>
                      <a:pPr algn="ctr"/>
                      <a:r>
                        <a:rPr lang="en-GB" dirty="0"/>
                        <a:t>Registration </a:t>
                      </a:r>
                    </a:p>
                  </a:txBody>
                  <a:tcPr>
                    <a:solidFill>
                      <a:schemeClr val="tx1">
                        <a:lumMod val="75000"/>
                        <a:lumOff val="25000"/>
                      </a:schemeClr>
                    </a:solidFill>
                  </a:tcPr>
                </a:tc>
                <a:tc>
                  <a:txBody>
                    <a:bodyPr/>
                    <a:lstStyle/>
                    <a:p>
                      <a:pPr algn="ctr"/>
                      <a:r>
                        <a:rPr lang="en-GB" dirty="0"/>
                        <a:t>Lesson</a:t>
                      </a:r>
                      <a:r>
                        <a:rPr lang="en-GB" baseline="0" dirty="0"/>
                        <a:t> 1</a:t>
                      </a:r>
                      <a:endParaRPr lang="en-GB" dirty="0"/>
                    </a:p>
                  </a:txBody>
                  <a:tcPr>
                    <a:solidFill>
                      <a:schemeClr val="tx1">
                        <a:lumMod val="75000"/>
                        <a:lumOff val="25000"/>
                      </a:schemeClr>
                    </a:solidFill>
                  </a:tcPr>
                </a:tc>
                <a:tc>
                  <a:txBody>
                    <a:bodyPr/>
                    <a:lstStyle/>
                    <a:p>
                      <a:pPr algn="ctr"/>
                      <a:r>
                        <a:rPr lang="en-GB" dirty="0"/>
                        <a:t>Lesson 2</a:t>
                      </a:r>
                    </a:p>
                  </a:txBody>
                  <a:tcPr>
                    <a:solidFill>
                      <a:schemeClr val="tx1">
                        <a:lumMod val="75000"/>
                        <a:lumOff val="25000"/>
                      </a:schemeClr>
                    </a:solidFill>
                  </a:tcPr>
                </a:tc>
                <a:tc>
                  <a:txBody>
                    <a:bodyPr/>
                    <a:lstStyle/>
                    <a:p>
                      <a:pPr algn="ctr"/>
                      <a:r>
                        <a:rPr lang="en-GB" dirty="0"/>
                        <a:t>Break</a:t>
                      </a:r>
                    </a:p>
                  </a:txBody>
                  <a:tcPr>
                    <a:solidFill>
                      <a:schemeClr val="tx1">
                        <a:lumMod val="75000"/>
                        <a:lumOff val="25000"/>
                      </a:schemeClr>
                    </a:solidFill>
                  </a:tcPr>
                </a:tc>
                <a:tc>
                  <a:txBody>
                    <a:bodyPr/>
                    <a:lstStyle/>
                    <a:p>
                      <a:pPr algn="ctr"/>
                      <a:r>
                        <a:rPr lang="en-GB" dirty="0"/>
                        <a:t>Lesson 3</a:t>
                      </a:r>
                    </a:p>
                  </a:txBody>
                  <a:tcPr>
                    <a:solidFill>
                      <a:schemeClr val="tx1">
                        <a:lumMod val="75000"/>
                        <a:lumOff val="25000"/>
                      </a:schemeClr>
                    </a:solidFill>
                  </a:tcPr>
                </a:tc>
                <a:tc>
                  <a:txBody>
                    <a:bodyPr/>
                    <a:lstStyle/>
                    <a:p>
                      <a:pPr algn="ctr"/>
                      <a:r>
                        <a:rPr lang="en-GB" dirty="0"/>
                        <a:t>Lunch</a:t>
                      </a:r>
                    </a:p>
                  </a:txBody>
                  <a:tcPr>
                    <a:solidFill>
                      <a:schemeClr val="tx1">
                        <a:lumMod val="75000"/>
                        <a:lumOff val="25000"/>
                      </a:schemeClr>
                    </a:solidFill>
                  </a:tcPr>
                </a:tc>
                <a:tc>
                  <a:txBody>
                    <a:bodyPr/>
                    <a:lstStyle/>
                    <a:p>
                      <a:pPr algn="ctr"/>
                      <a:r>
                        <a:rPr lang="en-GB" dirty="0"/>
                        <a:t>Lesson 4</a:t>
                      </a:r>
                    </a:p>
                  </a:txBody>
                  <a:tcPr>
                    <a:solidFill>
                      <a:schemeClr val="tx1">
                        <a:lumMod val="75000"/>
                        <a:lumOff val="25000"/>
                      </a:schemeClr>
                    </a:solidFill>
                  </a:tcPr>
                </a:tc>
                <a:tc>
                  <a:txBody>
                    <a:bodyPr/>
                    <a:lstStyle/>
                    <a:p>
                      <a:pPr algn="ctr"/>
                      <a:r>
                        <a:rPr lang="en-GB" dirty="0"/>
                        <a:t>Lesson 5</a:t>
                      </a:r>
                    </a:p>
                  </a:txBody>
                  <a:tcPr>
                    <a:solidFill>
                      <a:schemeClr val="tx1">
                        <a:lumMod val="75000"/>
                        <a:lumOff val="25000"/>
                      </a:schemeClr>
                    </a:solidFill>
                  </a:tcPr>
                </a:tc>
                <a:tc>
                  <a:txBody>
                    <a:bodyPr/>
                    <a:lstStyle/>
                    <a:p>
                      <a:pPr algn="ctr"/>
                      <a:r>
                        <a:rPr lang="en-GB" dirty="0"/>
                        <a:t>End of the day</a:t>
                      </a:r>
                    </a:p>
                  </a:txBody>
                  <a:tcPr>
                    <a:solidFill>
                      <a:schemeClr val="tx1">
                        <a:lumMod val="75000"/>
                        <a:lumOff val="25000"/>
                      </a:schemeClr>
                    </a:solidFill>
                  </a:tcPr>
                </a:tc>
                <a:extLst>
                  <a:ext uri="{0D108BD9-81ED-4DB2-BD59-A6C34878D82A}">
                    <a16:rowId xmlns:a16="http://schemas.microsoft.com/office/drawing/2014/main" val="1168921741"/>
                  </a:ext>
                </a:extLst>
              </a:tr>
              <a:tr h="801224">
                <a:tc>
                  <a:txBody>
                    <a:bodyPr/>
                    <a:lstStyle/>
                    <a:p>
                      <a:pPr algn="ctr"/>
                      <a:r>
                        <a:rPr lang="en-GB" dirty="0" smtClean="0"/>
                        <a:t>8:45am</a:t>
                      </a:r>
                      <a:endParaRPr lang="en-GB" dirty="0"/>
                    </a:p>
                    <a:p>
                      <a:pPr algn="ctr"/>
                      <a:r>
                        <a:rPr lang="en-GB" dirty="0"/>
                        <a:t>Soft start </a:t>
                      </a:r>
                    </a:p>
                  </a:txBody>
                  <a:tcPr>
                    <a:solidFill>
                      <a:schemeClr val="bg1">
                        <a:lumMod val="75000"/>
                      </a:schemeClr>
                    </a:solidFill>
                  </a:tcPr>
                </a:tc>
                <a:tc>
                  <a:txBody>
                    <a:bodyPr/>
                    <a:lstStyle/>
                    <a:p>
                      <a:pPr algn="ctr"/>
                      <a:r>
                        <a:rPr lang="en-GB" dirty="0" smtClean="0"/>
                        <a:t>Whole</a:t>
                      </a:r>
                      <a:r>
                        <a:rPr lang="en-GB" baseline="0" dirty="0" smtClean="0"/>
                        <a:t> class</a:t>
                      </a:r>
                      <a:r>
                        <a:rPr lang="en-GB" dirty="0" smtClean="0"/>
                        <a:t> Reading/Assembly</a:t>
                      </a:r>
                      <a:endParaRPr lang="en-GB" dirty="0"/>
                    </a:p>
                  </a:txBody>
                  <a:tcPr>
                    <a:solidFill>
                      <a:schemeClr val="bg1">
                        <a:lumMod val="75000"/>
                      </a:schemeClr>
                    </a:solidFill>
                  </a:tcPr>
                </a:tc>
                <a:tc>
                  <a:txBody>
                    <a:bodyPr/>
                    <a:lstStyle/>
                    <a:p>
                      <a:pPr algn="ctr"/>
                      <a:r>
                        <a:rPr lang="en-GB" dirty="0"/>
                        <a:t>English</a:t>
                      </a:r>
                    </a:p>
                  </a:txBody>
                  <a:tcPr>
                    <a:solidFill>
                      <a:schemeClr val="bg1">
                        <a:lumMod val="75000"/>
                      </a:schemeClr>
                    </a:solidFill>
                  </a:tcPr>
                </a:tc>
                <a:tc>
                  <a:txBody>
                    <a:bodyPr/>
                    <a:lstStyle/>
                    <a:p>
                      <a:pPr algn="ctr"/>
                      <a:r>
                        <a:rPr lang="en-GB" dirty="0"/>
                        <a:t>10:30-10:45am</a:t>
                      </a:r>
                    </a:p>
                  </a:txBody>
                  <a:tcPr>
                    <a:solidFill>
                      <a:schemeClr val="bg1">
                        <a:lumMod val="75000"/>
                      </a:schemeClr>
                    </a:solidFill>
                  </a:tcPr>
                </a:tc>
                <a:tc>
                  <a:txBody>
                    <a:bodyPr/>
                    <a:lstStyle/>
                    <a:p>
                      <a:pPr algn="ctr"/>
                      <a:r>
                        <a:rPr lang="en-GB" dirty="0"/>
                        <a:t>Maths</a:t>
                      </a:r>
                    </a:p>
                  </a:txBody>
                  <a:tcPr>
                    <a:solidFill>
                      <a:schemeClr val="bg1">
                        <a:lumMod val="75000"/>
                      </a:schemeClr>
                    </a:solidFill>
                  </a:tcPr>
                </a:tc>
                <a:tc>
                  <a:txBody>
                    <a:bodyPr/>
                    <a:lstStyle/>
                    <a:p>
                      <a:pPr algn="ctr"/>
                      <a:r>
                        <a:rPr lang="en-GB" dirty="0"/>
                        <a:t>12-1pm</a:t>
                      </a:r>
                    </a:p>
                  </a:txBody>
                  <a:tcPr>
                    <a:solidFill>
                      <a:schemeClr val="bg1">
                        <a:lumMod val="75000"/>
                      </a:schemeClr>
                    </a:solidFill>
                  </a:tcPr>
                </a:tc>
                <a:tc>
                  <a:txBody>
                    <a:bodyPr/>
                    <a:lstStyle/>
                    <a:p>
                      <a:pPr algn="ctr"/>
                      <a:r>
                        <a:rPr lang="en-GB" dirty="0"/>
                        <a:t>RE</a:t>
                      </a:r>
                    </a:p>
                  </a:txBody>
                  <a:tcPr>
                    <a:solidFill>
                      <a:schemeClr val="bg1">
                        <a:lumMod val="75000"/>
                      </a:schemeClr>
                    </a:solidFill>
                  </a:tcPr>
                </a:tc>
                <a:tc>
                  <a:txBody>
                    <a:bodyPr/>
                    <a:lstStyle/>
                    <a:p>
                      <a:pPr algn="ctr"/>
                      <a:r>
                        <a:rPr lang="en-GB" dirty="0"/>
                        <a:t>Science</a:t>
                      </a:r>
                    </a:p>
                  </a:txBody>
                  <a:tcPr>
                    <a:solidFill>
                      <a:schemeClr val="bg1">
                        <a:lumMod val="75000"/>
                      </a:schemeClr>
                    </a:solidFill>
                  </a:tcPr>
                </a:tc>
                <a:tc>
                  <a:txBody>
                    <a:bodyPr/>
                    <a:lstStyle/>
                    <a:p>
                      <a:pPr algn="ctr"/>
                      <a:r>
                        <a:rPr lang="en-GB" dirty="0"/>
                        <a:t>Story/end</a:t>
                      </a:r>
                      <a:r>
                        <a:rPr lang="en-GB" baseline="0" dirty="0"/>
                        <a:t> of day prayer </a:t>
                      </a:r>
                    </a:p>
                    <a:p>
                      <a:pPr algn="ctr"/>
                      <a:r>
                        <a:rPr lang="en-GB" baseline="0" dirty="0" smtClean="0"/>
                        <a:t>3:20pm</a:t>
                      </a:r>
                      <a:endParaRPr lang="en-GB" baseline="0" dirty="0"/>
                    </a:p>
                    <a:p>
                      <a:pPr algn="ctr"/>
                      <a:endParaRPr lang="en-GB" dirty="0"/>
                    </a:p>
                  </a:txBody>
                  <a:tcPr>
                    <a:solidFill>
                      <a:schemeClr val="bg1">
                        <a:lumMod val="75000"/>
                      </a:schemeClr>
                    </a:solidFill>
                  </a:tcPr>
                </a:tc>
                <a:extLst>
                  <a:ext uri="{0D108BD9-81ED-4DB2-BD59-A6C34878D82A}">
                    <a16:rowId xmlns:a16="http://schemas.microsoft.com/office/drawing/2014/main" val="352272108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13068570"/>
              </p:ext>
            </p:extLst>
          </p:nvPr>
        </p:nvGraphicFramePr>
        <p:xfrm>
          <a:off x="2199949" y="4982773"/>
          <a:ext cx="7848402" cy="1591259"/>
        </p:xfrm>
        <a:graphic>
          <a:graphicData uri="http://schemas.openxmlformats.org/drawingml/2006/table">
            <a:tbl>
              <a:tblPr firstRow="1" bandRow="1">
                <a:tableStyleId>{5C22544A-7EE6-4342-B048-85BDC9FD1C3A}</a:tableStyleId>
              </a:tblPr>
              <a:tblGrid>
                <a:gridCol w="3924201">
                  <a:extLst>
                    <a:ext uri="{9D8B030D-6E8A-4147-A177-3AD203B41FA5}">
                      <a16:colId xmlns:a16="http://schemas.microsoft.com/office/drawing/2014/main" val="1873249360"/>
                    </a:ext>
                  </a:extLst>
                </a:gridCol>
                <a:gridCol w="3924201">
                  <a:extLst>
                    <a:ext uri="{9D8B030D-6E8A-4147-A177-3AD203B41FA5}">
                      <a16:colId xmlns:a16="http://schemas.microsoft.com/office/drawing/2014/main" val="404708006"/>
                    </a:ext>
                  </a:extLst>
                </a:gridCol>
              </a:tblGrid>
              <a:tr h="402539">
                <a:tc>
                  <a:txBody>
                    <a:bodyPr/>
                    <a:lstStyle/>
                    <a:p>
                      <a:r>
                        <a:rPr lang="en-GB" dirty="0"/>
                        <a:t>PE Days</a:t>
                      </a:r>
                    </a:p>
                  </a:txBody>
                  <a:tcPr>
                    <a:solidFill>
                      <a:schemeClr val="tx1">
                        <a:lumMod val="75000"/>
                        <a:lumOff val="25000"/>
                      </a:schemeClr>
                    </a:solidFill>
                  </a:tcPr>
                </a:tc>
                <a:tc>
                  <a:txBody>
                    <a:bodyPr/>
                    <a:lstStyle/>
                    <a:p>
                      <a:r>
                        <a:rPr lang="en-GB" dirty="0"/>
                        <a:t>Forest School</a:t>
                      </a:r>
                    </a:p>
                  </a:txBody>
                  <a:tcPr>
                    <a:solidFill>
                      <a:schemeClr val="tx1">
                        <a:lumMod val="75000"/>
                        <a:lumOff val="25000"/>
                      </a:schemeClr>
                    </a:solidFill>
                  </a:tcPr>
                </a:tc>
                <a:extLst>
                  <a:ext uri="{0D108BD9-81ED-4DB2-BD59-A6C34878D82A}">
                    <a16:rowId xmlns:a16="http://schemas.microsoft.com/office/drawing/2014/main" val="3330357764"/>
                  </a:ext>
                </a:extLst>
              </a:tr>
              <a:tr h="402539">
                <a:tc>
                  <a:txBody>
                    <a:bodyPr/>
                    <a:lstStyle/>
                    <a:p>
                      <a:r>
                        <a:rPr lang="en-GB" dirty="0" smtClean="0"/>
                        <a:t>Tuesday</a:t>
                      </a:r>
                    </a:p>
                    <a:p>
                      <a:r>
                        <a:rPr lang="en-GB" dirty="0" smtClean="0"/>
                        <a:t>Thursday</a:t>
                      </a:r>
                      <a:r>
                        <a:rPr lang="en-GB" baseline="0" dirty="0" smtClean="0"/>
                        <a:t> </a:t>
                      </a:r>
                      <a:endParaRPr lang="en-GB" dirty="0"/>
                    </a:p>
                  </a:txBody>
                  <a:tcPr>
                    <a:solidFill>
                      <a:schemeClr val="bg1">
                        <a:lumMod val="75000"/>
                      </a:schemeClr>
                    </a:solidFill>
                  </a:tcPr>
                </a:tc>
                <a:tc>
                  <a:txBody>
                    <a:bodyPr/>
                    <a:lstStyle/>
                    <a:p>
                      <a:r>
                        <a:rPr lang="en-GB" dirty="0" smtClean="0"/>
                        <a:t>Forest school will be on a Tuesday this year. The children will have 5 sessions over the year. The dates for forest school will be published on class</a:t>
                      </a:r>
                      <a:r>
                        <a:rPr lang="en-GB" baseline="0" dirty="0" smtClean="0"/>
                        <a:t> dojo.</a:t>
                      </a:r>
                      <a:endParaRPr lang="en-GB" dirty="0"/>
                    </a:p>
                  </a:txBody>
                  <a:tcPr>
                    <a:solidFill>
                      <a:schemeClr val="bg1">
                        <a:lumMod val="75000"/>
                      </a:schemeClr>
                    </a:solidFill>
                  </a:tcPr>
                </a:tc>
                <a:extLst>
                  <a:ext uri="{0D108BD9-81ED-4DB2-BD59-A6C34878D82A}">
                    <a16:rowId xmlns:a16="http://schemas.microsoft.com/office/drawing/2014/main" val="3867066239"/>
                  </a:ext>
                </a:extLst>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639" y="0"/>
            <a:ext cx="4237915" cy="1436915"/>
          </a:xfrm>
          <a:prstGeom prst="rect">
            <a:avLst/>
          </a:prstGeom>
        </p:spPr>
      </p:pic>
    </p:spTree>
    <p:extLst>
      <p:ext uri="{BB962C8B-B14F-4D97-AF65-F5344CB8AC3E}">
        <p14:creationId xmlns:p14="http://schemas.microsoft.com/office/powerpoint/2010/main" val="390504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3599062"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prstClr val="white"/>
                </a:solidFill>
                <a:effectLst/>
                <a:uLnTx/>
                <a:uFillTx/>
                <a:latin typeface="XCCW Joined 1a" panose="03050602040000000000" pitchFamily="66" charset="0"/>
                <a:ea typeface="+mn-ea"/>
                <a:cs typeface="Arial" panose="020B0604020202020204" pitchFamily="34" charset="0"/>
              </a:rPr>
              <a:t>Homework</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46" y="-13022"/>
            <a:ext cx="4237915" cy="143691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212269215"/>
              </p:ext>
            </p:extLst>
          </p:nvPr>
        </p:nvGraphicFramePr>
        <p:xfrm>
          <a:off x="844060" y="1934568"/>
          <a:ext cx="10483780" cy="4759771"/>
        </p:xfrm>
        <a:graphic>
          <a:graphicData uri="http://schemas.openxmlformats.org/drawingml/2006/table">
            <a:tbl>
              <a:tblPr firstRow="1" bandRow="1">
                <a:tableStyleId>{073A0DAA-6AF3-43AB-8588-CEC1D06C72B9}</a:tableStyleId>
              </a:tblPr>
              <a:tblGrid>
                <a:gridCol w="2620945">
                  <a:extLst>
                    <a:ext uri="{9D8B030D-6E8A-4147-A177-3AD203B41FA5}">
                      <a16:colId xmlns:a16="http://schemas.microsoft.com/office/drawing/2014/main" val="1989683191"/>
                    </a:ext>
                  </a:extLst>
                </a:gridCol>
                <a:gridCol w="2620945">
                  <a:extLst>
                    <a:ext uri="{9D8B030D-6E8A-4147-A177-3AD203B41FA5}">
                      <a16:colId xmlns:a16="http://schemas.microsoft.com/office/drawing/2014/main" val="3868598607"/>
                    </a:ext>
                  </a:extLst>
                </a:gridCol>
                <a:gridCol w="2620945">
                  <a:extLst>
                    <a:ext uri="{9D8B030D-6E8A-4147-A177-3AD203B41FA5}">
                      <a16:colId xmlns:a16="http://schemas.microsoft.com/office/drawing/2014/main" val="3206189065"/>
                    </a:ext>
                  </a:extLst>
                </a:gridCol>
                <a:gridCol w="2620945">
                  <a:extLst>
                    <a:ext uri="{9D8B030D-6E8A-4147-A177-3AD203B41FA5}">
                      <a16:colId xmlns:a16="http://schemas.microsoft.com/office/drawing/2014/main" val="2017648269"/>
                    </a:ext>
                  </a:extLst>
                </a:gridCol>
              </a:tblGrid>
              <a:tr h="345958">
                <a:tc>
                  <a:txBody>
                    <a:bodyPr/>
                    <a:lstStyle/>
                    <a:p>
                      <a:r>
                        <a:rPr lang="en-GB" dirty="0" smtClean="0"/>
                        <a:t>Reading</a:t>
                      </a:r>
                      <a:endParaRPr lang="en-GB" dirty="0"/>
                    </a:p>
                  </a:txBody>
                  <a:tcPr/>
                </a:tc>
                <a:tc>
                  <a:txBody>
                    <a:bodyPr/>
                    <a:lstStyle/>
                    <a:p>
                      <a:r>
                        <a:rPr lang="en-GB" dirty="0" smtClean="0"/>
                        <a:t>Times tables</a:t>
                      </a:r>
                      <a:endParaRPr lang="en-GB" dirty="0"/>
                    </a:p>
                  </a:txBody>
                  <a:tcPr/>
                </a:tc>
                <a:tc>
                  <a:txBody>
                    <a:bodyPr/>
                    <a:lstStyle/>
                    <a:p>
                      <a:r>
                        <a:rPr lang="en-GB" dirty="0" smtClean="0"/>
                        <a:t>Spelling</a:t>
                      </a:r>
                      <a:endParaRPr lang="en-GB" dirty="0"/>
                    </a:p>
                  </a:txBody>
                  <a:tcPr/>
                </a:tc>
                <a:tc>
                  <a:txBody>
                    <a:bodyPr/>
                    <a:lstStyle/>
                    <a:p>
                      <a:r>
                        <a:rPr lang="en-GB" dirty="0" smtClean="0"/>
                        <a:t>Maths/SPaG</a:t>
                      </a:r>
                      <a:endParaRPr lang="en-GB" dirty="0"/>
                    </a:p>
                  </a:txBody>
                  <a:tcPr/>
                </a:tc>
                <a:extLst>
                  <a:ext uri="{0D108BD9-81ED-4DB2-BD59-A6C34878D82A}">
                    <a16:rowId xmlns:a16="http://schemas.microsoft.com/office/drawing/2014/main" val="3421305874"/>
                  </a:ext>
                </a:extLst>
              </a:tr>
              <a:tr h="4394011">
                <a:tc>
                  <a:txBody>
                    <a:bodyPr/>
                    <a:lstStyle/>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All children should be reading daily at home.</a:t>
                      </a: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When you read with your child please record this in their reading record. The children can also write in their own record if they read at home.  </a:t>
                      </a:r>
                      <a:r>
                        <a:rPr lang="en-GB" sz="1200" b="1" dirty="0" smtClean="0">
                          <a:latin typeface="Leelawadee UI" panose="020B0502040204020203" pitchFamily="34" charset="-34"/>
                          <a:cs typeface="Leelawadee UI" panose="020B0502040204020203" pitchFamily="34" charset="-34"/>
                        </a:rPr>
                        <a:t>Please make</a:t>
                      </a:r>
                      <a:r>
                        <a:rPr lang="en-GB" sz="1200" b="1" baseline="0" dirty="0" smtClean="0">
                          <a:latin typeface="Leelawadee UI" panose="020B0502040204020203" pitchFamily="34" charset="-34"/>
                          <a:cs typeface="Leelawadee UI" panose="020B0502040204020203" pitchFamily="34" charset="-34"/>
                        </a:rPr>
                        <a:t> sure the date is written.</a:t>
                      </a:r>
                      <a:endParaRPr lang="en-GB" sz="1200" b="1" dirty="0" smtClean="0">
                        <a:latin typeface="Leelawadee UI" panose="020B0502040204020203" pitchFamily="34" charset="-34"/>
                        <a:cs typeface="Leelawadee UI" panose="020B0502040204020203" pitchFamily="34" charset="-34"/>
                      </a:endParaRP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An adult must sign their child’s reading record at least once a week.</a:t>
                      </a: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Reading records and reading books </a:t>
                      </a:r>
                      <a:r>
                        <a:rPr lang="en-GB" sz="1200" b="1" dirty="0" smtClean="0">
                          <a:latin typeface="Leelawadee UI" panose="020B0502040204020203" pitchFamily="34" charset="-34"/>
                          <a:cs typeface="Leelawadee UI" panose="020B0502040204020203" pitchFamily="34" charset="-34"/>
                        </a:rPr>
                        <a:t>must</a:t>
                      </a:r>
                      <a:r>
                        <a:rPr lang="en-GB" sz="1200" dirty="0" smtClean="0">
                          <a:latin typeface="Leelawadee UI" panose="020B0502040204020203" pitchFamily="34" charset="-34"/>
                          <a:cs typeface="Leelawadee UI" panose="020B0502040204020203" pitchFamily="34" charset="-34"/>
                        </a:rPr>
                        <a:t> be in school everyday.</a:t>
                      </a: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Reading records will be checked when a member of staff reads with your child and every Friday morning</a:t>
                      </a:r>
                      <a:r>
                        <a:rPr lang="en-GB" sz="1200" baseline="0" dirty="0" smtClean="0">
                          <a:latin typeface="Leelawadee UI" panose="020B0502040204020203" pitchFamily="34" charset="-34"/>
                          <a:cs typeface="Leelawadee UI" panose="020B0502040204020203" pitchFamily="34" charset="-34"/>
                        </a:rPr>
                        <a:t> by the class TA.</a:t>
                      </a:r>
                      <a:endParaRPr lang="en-GB" sz="1200" dirty="0" smtClean="0">
                        <a:latin typeface="Leelawadee UI" panose="020B0502040204020203" pitchFamily="34" charset="-34"/>
                        <a:cs typeface="Leelawadee UI" panose="020B0502040204020203" pitchFamily="34" charset="-34"/>
                      </a:endParaRPr>
                    </a:p>
                    <a:p>
                      <a:endParaRPr lang="en-GB" sz="1200" dirty="0">
                        <a:latin typeface="Leelawadee UI" panose="020B0502040204020203" pitchFamily="34" charset="-34"/>
                        <a:cs typeface="Leelawadee UI" panose="020B0502040204020203" pitchFamily="34" charset="-34"/>
                      </a:endParaRPr>
                    </a:p>
                  </a:txBody>
                  <a:tcPr/>
                </a:tc>
                <a:tc>
                  <a:txBody>
                    <a:bodyPr/>
                    <a:lstStyle/>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All children should aim to practice their timetables using TTRS for 5-10 minutes 5 days a week.</a:t>
                      </a: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Your</a:t>
                      </a:r>
                      <a:r>
                        <a:rPr lang="en-GB" sz="1200" baseline="0" dirty="0" smtClean="0">
                          <a:latin typeface="Leelawadee UI" panose="020B0502040204020203" pitchFamily="34" charset="-34"/>
                          <a:cs typeface="Leelawadee UI" panose="020B0502040204020203" pitchFamily="34" charset="-34"/>
                        </a:rPr>
                        <a:t> child has a sticker with their TTRS login information in their reading record.</a:t>
                      </a: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TTRS use is monitored by the class teacher.</a:t>
                      </a:r>
                      <a:endParaRPr lang="en-GB" sz="1200" dirty="0">
                        <a:latin typeface="Leelawadee UI" panose="020B0502040204020203" pitchFamily="34" charset="-34"/>
                        <a:cs typeface="Leelawadee UI" panose="020B0502040204020203" pitchFamily="34" charset="-34"/>
                      </a:endParaRPr>
                    </a:p>
                  </a:txBody>
                  <a:tcPr/>
                </a:tc>
                <a:tc>
                  <a:txBody>
                    <a:bodyPr/>
                    <a:lstStyle/>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Each child will have a purple spelling</a:t>
                      </a:r>
                      <a:r>
                        <a:rPr lang="en-GB" sz="1200" baseline="0" dirty="0" smtClean="0">
                          <a:latin typeface="Leelawadee UI" panose="020B0502040204020203" pitchFamily="34" charset="-34"/>
                          <a:cs typeface="Leelawadee UI" panose="020B0502040204020203" pitchFamily="34" charset="-34"/>
                        </a:rPr>
                        <a:t> book.</a:t>
                      </a:r>
                    </a:p>
                    <a:p>
                      <a:pPr marL="228600" indent="-228600">
                        <a:buFont typeface="+mj-lt"/>
                        <a:buAutoNum type="arabicPeriod"/>
                      </a:pPr>
                      <a:endParaRPr lang="en-GB" sz="1200" baseline="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baseline="0" dirty="0" smtClean="0">
                          <a:latin typeface="Leelawadee UI" panose="020B0502040204020203" pitchFamily="34" charset="-34"/>
                          <a:cs typeface="Leelawadee UI" panose="020B0502040204020203" pitchFamily="34" charset="-34"/>
                        </a:rPr>
                        <a:t>Every </a:t>
                      </a:r>
                      <a:r>
                        <a:rPr lang="en-GB" sz="1200" b="1" baseline="0" dirty="0" smtClean="0">
                          <a:latin typeface="Leelawadee UI" panose="020B0502040204020203" pitchFamily="34" charset="-34"/>
                          <a:cs typeface="Leelawadee UI" panose="020B0502040204020203" pitchFamily="34" charset="-34"/>
                        </a:rPr>
                        <a:t>Friday morning </a:t>
                      </a:r>
                      <a:r>
                        <a:rPr lang="en-GB" sz="1200" baseline="0" dirty="0" smtClean="0">
                          <a:latin typeface="Leelawadee UI" panose="020B0502040204020203" pitchFamily="34" charset="-34"/>
                          <a:cs typeface="Leelawadee UI" panose="020B0502040204020203" pitchFamily="34" charset="-34"/>
                        </a:rPr>
                        <a:t>there will be a spelling test. The children </a:t>
                      </a:r>
                      <a:r>
                        <a:rPr lang="en-GB" sz="1200" b="1" baseline="0" dirty="0" smtClean="0">
                          <a:latin typeface="Leelawadee UI" panose="020B0502040204020203" pitchFamily="34" charset="-34"/>
                          <a:cs typeface="Leelawadee UI" panose="020B0502040204020203" pitchFamily="34" charset="-34"/>
                        </a:rPr>
                        <a:t>must </a:t>
                      </a:r>
                      <a:r>
                        <a:rPr lang="en-GB" sz="1200" baseline="0" dirty="0" smtClean="0">
                          <a:latin typeface="Leelawadee UI" panose="020B0502040204020203" pitchFamily="34" charset="-34"/>
                          <a:cs typeface="Leelawadee UI" panose="020B0502040204020203" pitchFamily="34" charset="-34"/>
                        </a:rPr>
                        <a:t>bring their purple book into school for this on </a:t>
                      </a:r>
                      <a:r>
                        <a:rPr lang="en-GB" sz="1200" b="1" baseline="0" dirty="0" smtClean="0">
                          <a:latin typeface="Leelawadee UI" panose="020B0502040204020203" pitchFamily="34" charset="-34"/>
                          <a:cs typeface="Leelawadee UI" panose="020B0502040204020203" pitchFamily="34" charset="-34"/>
                        </a:rPr>
                        <a:t>Friday </a:t>
                      </a:r>
                      <a:r>
                        <a:rPr lang="en-GB" sz="1200" baseline="0" dirty="0" smtClean="0">
                          <a:latin typeface="Leelawadee UI" panose="020B0502040204020203" pitchFamily="34" charset="-34"/>
                          <a:cs typeface="Leelawadee UI" panose="020B0502040204020203" pitchFamily="34" charset="-34"/>
                        </a:rPr>
                        <a:t>and to stick their new spellings in.</a:t>
                      </a:r>
                    </a:p>
                    <a:p>
                      <a:pPr marL="228600" indent="-228600">
                        <a:buFont typeface="+mj-lt"/>
                        <a:buAutoNum type="arabicPeriod"/>
                      </a:pPr>
                      <a:endParaRPr lang="en-GB" sz="1200" baseline="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baseline="0" dirty="0" smtClean="0">
                          <a:latin typeface="Leelawadee UI" panose="020B0502040204020203" pitchFamily="34" charset="-34"/>
                          <a:cs typeface="Leelawadee UI" panose="020B0502040204020203" pitchFamily="34" charset="-34"/>
                        </a:rPr>
                        <a:t>The children will have 10 words to learn each week that cover spellings from the national curriculum. </a:t>
                      </a:r>
                    </a:p>
                    <a:p>
                      <a:pPr marL="228600" indent="-228600">
                        <a:buFont typeface="+mj-lt"/>
                        <a:buAutoNum type="arabicPeriod"/>
                      </a:pPr>
                      <a:endParaRPr lang="en-GB" sz="1200" baseline="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baseline="0" dirty="0" smtClean="0">
                          <a:latin typeface="Leelawadee UI" panose="020B0502040204020203" pitchFamily="34" charset="-34"/>
                          <a:cs typeface="Leelawadee UI" panose="020B0502040204020203" pitchFamily="34" charset="-34"/>
                        </a:rPr>
                        <a:t>The children should aim to practice their spellings daily.</a:t>
                      </a:r>
                      <a:endParaRPr lang="en-GB" sz="1200" dirty="0">
                        <a:latin typeface="Leelawadee UI" panose="020B0502040204020203" pitchFamily="34" charset="-34"/>
                        <a:cs typeface="Leelawadee UI" panose="020B0502040204020203" pitchFamily="34" charset="-34"/>
                      </a:endParaRPr>
                    </a:p>
                  </a:txBody>
                  <a:tcPr/>
                </a:tc>
                <a:tc>
                  <a:txBody>
                    <a:bodyPr/>
                    <a:lstStyle/>
                    <a:p>
                      <a:pPr marL="228600" indent="-228600">
                        <a:buFont typeface="+mj-lt"/>
                        <a:buAutoNum type="arabicPeriod"/>
                      </a:pPr>
                      <a:r>
                        <a:rPr lang="en-GB" sz="1200" b="1" dirty="0" smtClean="0">
                          <a:latin typeface="Leelawadee UI" panose="020B0502040204020203" pitchFamily="34" charset="-34"/>
                          <a:cs typeface="Leelawadee UI" panose="020B0502040204020203" pitchFamily="34" charset="-34"/>
                        </a:rPr>
                        <a:t>Every Friday </a:t>
                      </a:r>
                      <a:r>
                        <a:rPr lang="en-GB" sz="1200" dirty="0" smtClean="0">
                          <a:latin typeface="Leelawadee UI" panose="020B0502040204020203" pitchFamily="34" charset="-34"/>
                          <a:cs typeface="Leelawadee UI" panose="020B0502040204020203" pitchFamily="34" charset="-34"/>
                        </a:rPr>
                        <a:t>the children will be given a double sided sheet that contains one maths task and one SPaG task. </a:t>
                      </a:r>
                    </a:p>
                    <a:p>
                      <a:pPr marL="228600" indent="-228600">
                        <a:buFont typeface="+mj-lt"/>
                        <a:buAutoNum type="arabicPeriod"/>
                      </a:pPr>
                      <a:endParaRPr lang="en-GB" sz="120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dirty="0" smtClean="0">
                          <a:latin typeface="Leelawadee UI" panose="020B0502040204020203" pitchFamily="34" charset="-34"/>
                          <a:cs typeface="Leelawadee UI" panose="020B0502040204020203" pitchFamily="34" charset="-34"/>
                        </a:rPr>
                        <a:t>The</a:t>
                      </a:r>
                      <a:r>
                        <a:rPr lang="en-GB" sz="1200" baseline="0" dirty="0" smtClean="0">
                          <a:latin typeface="Leelawadee UI" panose="020B0502040204020203" pitchFamily="34" charset="-34"/>
                          <a:cs typeface="Leelawadee UI" panose="020B0502040204020203" pitchFamily="34" charset="-34"/>
                        </a:rPr>
                        <a:t> children will have a week to complete this sheet and it </a:t>
                      </a:r>
                      <a:r>
                        <a:rPr lang="en-GB" sz="1200" b="1" baseline="0" dirty="0" smtClean="0">
                          <a:latin typeface="Leelawadee UI" panose="020B0502040204020203" pitchFamily="34" charset="-34"/>
                          <a:cs typeface="Leelawadee UI" panose="020B0502040204020203" pitchFamily="34" charset="-34"/>
                        </a:rPr>
                        <a:t>must</a:t>
                      </a:r>
                      <a:r>
                        <a:rPr lang="en-GB" sz="1200" baseline="0" dirty="0" smtClean="0">
                          <a:latin typeface="Leelawadee UI" panose="020B0502040204020203" pitchFamily="34" charset="-34"/>
                          <a:cs typeface="Leelawadee UI" panose="020B0502040204020203" pitchFamily="34" charset="-34"/>
                        </a:rPr>
                        <a:t> be handed back in the following Friday.</a:t>
                      </a:r>
                    </a:p>
                    <a:p>
                      <a:pPr marL="228600" indent="-228600">
                        <a:buFont typeface="+mj-lt"/>
                        <a:buAutoNum type="arabicPeriod"/>
                      </a:pPr>
                      <a:endParaRPr lang="en-GB" sz="1200" baseline="0" dirty="0" smtClean="0">
                        <a:latin typeface="Leelawadee UI" panose="020B0502040204020203" pitchFamily="34" charset="-34"/>
                        <a:cs typeface="Leelawadee UI" panose="020B0502040204020203" pitchFamily="34" charset="-34"/>
                      </a:endParaRPr>
                    </a:p>
                    <a:p>
                      <a:pPr marL="228600" indent="-228600">
                        <a:buFont typeface="+mj-lt"/>
                        <a:buAutoNum type="arabicPeriod"/>
                      </a:pPr>
                      <a:r>
                        <a:rPr lang="en-GB" sz="1200" baseline="0" dirty="0" smtClean="0">
                          <a:latin typeface="Leelawadee UI" panose="020B0502040204020203" pitchFamily="34" charset="-34"/>
                          <a:cs typeface="Leelawadee UI" panose="020B0502040204020203" pitchFamily="34" charset="-34"/>
                        </a:rPr>
                        <a:t>The children can hand their homework sheet in early if they wish to do so.</a:t>
                      </a:r>
                      <a:endParaRPr lang="en-GB" sz="1200" dirty="0">
                        <a:latin typeface="Leelawadee UI" panose="020B0502040204020203" pitchFamily="34" charset="-34"/>
                        <a:cs typeface="Leelawadee UI" panose="020B0502040204020203" pitchFamily="34" charset="-34"/>
                      </a:endParaRPr>
                    </a:p>
                  </a:txBody>
                  <a:tcPr/>
                </a:tc>
                <a:extLst>
                  <a:ext uri="{0D108BD9-81ED-4DB2-BD59-A6C34878D82A}">
                    <a16:rowId xmlns:a16="http://schemas.microsoft.com/office/drawing/2014/main" val="2680161142"/>
                  </a:ext>
                </a:extLst>
              </a:tr>
            </a:tbl>
          </a:graphicData>
        </a:graphic>
      </p:graphicFrame>
    </p:spTree>
    <p:extLst>
      <p:ext uri="{BB962C8B-B14F-4D97-AF65-F5344CB8AC3E}">
        <p14:creationId xmlns:p14="http://schemas.microsoft.com/office/powerpoint/2010/main" val="3346644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15674922"/>
              </p:ext>
            </p:extLst>
          </p:nvPr>
        </p:nvGraphicFramePr>
        <p:xfrm>
          <a:off x="1165225" y="1668026"/>
          <a:ext cx="10301768" cy="4629378"/>
        </p:xfrm>
        <a:graphic>
          <a:graphicData uri="http://schemas.openxmlformats.org/drawingml/2006/table">
            <a:tbl>
              <a:tblPr firstRow="1" bandRow="1">
                <a:tableStyleId>{5C22544A-7EE6-4342-B048-85BDC9FD1C3A}</a:tableStyleId>
              </a:tblPr>
              <a:tblGrid>
                <a:gridCol w="2279912">
                  <a:extLst>
                    <a:ext uri="{9D8B030D-6E8A-4147-A177-3AD203B41FA5}">
                      <a16:colId xmlns:a16="http://schemas.microsoft.com/office/drawing/2014/main" val="1138999808"/>
                    </a:ext>
                  </a:extLst>
                </a:gridCol>
                <a:gridCol w="2673952">
                  <a:extLst>
                    <a:ext uri="{9D8B030D-6E8A-4147-A177-3AD203B41FA5}">
                      <a16:colId xmlns:a16="http://schemas.microsoft.com/office/drawing/2014/main" val="1062271879"/>
                    </a:ext>
                  </a:extLst>
                </a:gridCol>
                <a:gridCol w="2673952">
                  <a:extLst>
                    <a:ext uri="{9D8B030D-6E8A-4147-A177-3AD203B41FA5}">
                      <a16:colId xmlns:a16="http://schemas.microsoft.com/office/drawing/2014/main" val="2077400470"/>
                    </a:ext>
                  </a:extLst>
                </a:gridCol>
                <a:gridCol w="2673952">
                  <a:extLst>
                    <a:ext uri="{9D8B030D-6E8A-4147-A177-3AD203B41FA5}">
                      <a16:colId xmlns:a16="http://schemas.microsoft.com/office/drawing/2014/main" val="2627073350"/>
                    </a:ext>
                  </a:extLst>
                </a:gridCol>
              </a:tblGrid>
              <a:tr h="335384">
                <a:tc>
                  <a:txBody>
                    <a:bodyPr/>
                    <a:lstStyle/>
                    <a:p>
                      <a:pPr algn="ctr"/>
                      <a:r>
                        <a:rPr lang="en-GB" sz="1400" dirty="0"/>
                        <a:t>Subject area </a:t>
                      </a:r>
                    </a:p>
                  </a:txBody>
                  <a:tcPr>
                    <a:solidFill>
                      <a:schemeClr val="tx1">
                        <a:lumMod val="65000"/>
                        <a:lumOff val="35000"/>
                      </a:schemeClr>
                    </a:solidFill>
                  </a:tcPr>
                </a:tc>
                <a:tc>
                  <a:txBody>
                    <a:bodyPr/>
                    <a:lstStyle/>
                    <a:p>
                      <a:pPr algn="ctr"/>
                      <a:r>
                        <a:rPr lang="en-GB" sz="1400" dirty="0" smtClean="0"/>
                        <a:t>Autumn topics</a:t>
                      </a:r>
                      <a:endParaRPr lang="en-GB" sz="1400" dirty="0"/>
                    </a:p>
                  </a:txBody>
                  <a:tcPr>
                    <a:solidFill>
                      <a:schemeClr val="tx1">
                        <a:lumMod val="65000"/>
                        <a:lumOff val="35000"/>
                      </a:schemeClr>
                    </a:solidFill>
                  </a:tcPr>
                </a:tc>
                <a:tc>
                  <a:txBody>
                    <a:bodyPr/>
                    <a:lstStyle/>
                    <a:p>
                      <a:pPr algn="ctr"/>
                      <a:r>
                        <a:rPr lang="en-GB" sz="1400" dirty="0" smtClean="0"/>
                        <a:t>Spring topics</a:t>
                      </a:r>
                      <a:endParaRPr lang="en-GB" sz="1400" dirty="0"/>
                    </a:p>
                  </a:txBody>
                  <a:tcPr>
                    <a:solidFill>
                      <a:schemeClr val="tx1">
                        <a:lumMod val="65000"/>
                        <a:lumOff val="35000"/>
                      </a:schemeClr>
                    </a:solidFill>
                  </a:tcPr>
                </a:tc>
                <a:tc>
                  <a:txBody>
                    <a:bodyPr/>
                    <a:lstStyle/>
                    <a:p>
                      <a:pPr algn="ctr"/>
                      <a:r>
                        <a:rPr lang="en-GB" sz="1400" dirty="0" smtClean="0"/>
                        <a:t>Summer topics</a:t>
                      </a:r>
                      <a:r>
                        <a:rPr lang="en-GB" sz="1400" baseline="0" dirty="0" smtClean="0"/>
                        <a:t> </a:t>
                      </a:r>
                      <a:endParaRPr lang="en-GB" sz="1400" dirty="0"/>
                    </a:p>
                  </a:txBody>
                  <a:tcPr>
                    <a:solidFill>
                      <a:schemeClr val="tx1">
                        <a:lumMod val="65000"/>
                        <a:lumOff val="35000"/>
                      </a:schemeClr>
                    </a:solidFill>
                  </a:tcPr>
                </a:tc>
                <a:extLst>
                  <a:ext uri="{0D108BD9-81ED-4DB2-BD59-A6C34878D82A}">
                    <a16:rowId xmlns:a16="http://schemas.microsoft.com/office/drawing/2014/main" val="3078917911"/>
                  </a:ext>
                </a:extLst>
              </a:tr>
              <a:tr h="335384">
                <a:tc>
                  <a:txBody>
                    <a:bodyPr/>
                    <a:lstStyle/>
                    <a:p>
                      <a:r>
                        <a:rPr lang="en-GB" sz="1400" dirty="0" smtClean="0"/>
                        <a:t>English</a:t>
                      </a:r>
                    </a:p>
                    <a:p>
                      <a:endParaRPr lang="en-GB" sz="1400" dirty="0" smtClean="0"/>
                    </a:p>
                    <a:p>
                      <a:endParaRPr lang="en-GB" sz="1400" dirty="0" smtClean="0"/>
                    </a:p>
                    <a:p>
                      <a:endParaRPr lang="en-GB" sz="1400" dirty="0" smtClean="0"/>
                    </a:p>
                    <a:p>
                      <a:endParaRPr lang="en-GB" sz="1400" dirty="0" smtClean="0"/>
                    </a:p>
                    <a:p>
                      <a:r>
                        <a:rPr lang="en-GB" sz="1400" dirty="0" smtClean="0"/>
                        <a:t>Whole class reading</a:t>
                      </a:r>
                      <a:endParaRPr lang="en-GB" sz="1400" dirty="0"/>
                    </a:p>
                  </a:txBody>
                  <a:tcPr/>
                </a:tc>
                <a:tc>
                  <a:txBody>
                    <a:bodyPr/>
                    <a:lstStyle/>
                    <a:p>
                      <a:pPr marL="171450" indent="-171450">
                        <a:buFont typeface="Arial" panose="020B0604020202020204" pitchFamily="34" charset="0"/>
                        <a:buChar char="•"/>
                      </a:pPr>
                      <a:r>
                        <a:rPr lang="en-GB" sz="1100" dirty="0" smtClean="0"/>
                        <a:t>Narrative writing</a:t>
                      </a:r>
                    </a:p>
                    <a:p>
                      <a:pPr marL="171450" indent="-171450">
                        <a:buFont typeface="Arial" panose="020B0604020202020204" pitchFamily="34" charset="0"/>
                        <a:buChar char="•"/>
                      </a:pPr>
                      <a:r>
                        <a:rPr lang="en-GB" sz="1100" dirty="0" smtClean="0"/>
                        <a:t>Newspaper reports </a:t>
                      </a:r>
                    </a:p>
                    <a:p>
                      <a:pPr marL="171450" indent="-171450">
                        <a:buFont typeface="Arial" panose="020B0604020202020204" pitchFamily="34" charset="0"/>
                        <a:buChar char="•"/>
                      </a:pPr>
                      <a:r>
                        <a:rPr lang="en-GB" sz="1100" dirty="0" smtClean="0"/>
                        <a:t>Biography</a:t>
                      </a:r>
                      <a:r>
                        <a:rPr lang="en-GB" sz="1100" baseline="0" dirty="0" smtClean="0"/>
                        <a:t> writing </a:t>
                      </a:r>
                    </a:p>
                    <a:p>
                      <a:pPr marL="171450" indent="-171450">
                        <a:buFont typeface="Arial" panose="020B0604020202020204" pitchFamily="34" charset="0"/>
                        <a:buChar char="•"/>
                      </a:pPr>
                      <a:endParaRPr lang="en-GB" sz="1100" baseline="0" dirty="0" smtClean="0"/>
                    </a:p>
                    <a:p>
                      <a:pPr marL="171450" indent="-171450">
                        <a:buFont typeface="Arial" panose="020B0604020202020204" pitchFamily="34" charset="0"/>
                        <a:buChar char="•"/>
                      </a:pPr>
                      <a:endParaRPr lang="en-GB" sz="1100" baseline="0" dirty="0" smtClean="0"/>
                    </a:p>
                    <a:p>
                      <a:pPr marL="171450" indent="-171450">
                        <a:buFont typeface="Arial" panose="020B0604020202020204" pitchFamily="34" charset="0"/>
                        <a:buChar char="•"/>
                      </a:pPr>
                      <a:endParaRPr lang="en-GB" sz="1100" baseline="0" dirty="0" smtClean="0"/>
                    </a:p>
                    <a:p>
                      <a:pPr marL="171450" indent="-171450">
                        <a:buFont typeface="Arial" panose="020B0604020202020204" pitchFamily="34" charset="0"/>
                        <a:buChar char="•"/>
                      </a:pPr>
                      <a:endParaRPr lang="en-GB" sz="1100" dirty="0"/>
                    </a:p>
                  </a:txBody>
                  <a:tcPr/>
                </a:tc>
                <a:tc>
                  <a:txBody>
                    <a:bodyPr/>
                    <a:lstStyle/>
                    <a:p>
                      <a:pPr marL="171450" indent="-171450">
                        <a:buFont typeface="Arial" panose="020B0604020202020204" pitchFamily="34" charset="0"/>
                        <a:buChar char="•"/>
                      </a:pPr>
                      <a:r>
                        <a:rPr lang="en-GB" sz="1100" dirty="0" smtClean="0"/>
                        <a:t>Narrative writing</a:t>
                      </a:r>
                    </a:p>
                    <a:p>
                      <a:pPr marL="171450" indent="-171450">
                        <a:buFont typeface="Arial" panose="020B0604020202020204" pitchFamily="34" charset="0"/>
                        <a:buChar char="•"/>
                      </a:pPr>
                      <a:r>
                        <a:rPr lang="en-GB" sz="1100" dirty="0" smtClean="0"/>
                        <a:t>Persuasive writing</a:t>
                      </a:r>
                    </a:p>
                    <a:p>
                      <a:pPr marL="171450" indent="-171450">
                        <a:buFont typeface="Arial" panose="020B0604020202020204" pitchFamily="34" charset="0"/>
                        <a:buChar char="•"/>
                      </a:pPr>
                      <a:r>
                        <a:rPr lang="en-GB" sz="1100" dirty="0" smtClean="0"/>
                        <a:t>Balanced</a:t>
                      </a:r>
                      <a:r>
                        <a:rPr lang="en-GB" sz="1100" baseline="0" dirty="0" smtClean="0"/>
                        <a:t> arguments </a:t>
                      </a:r>
                      <a:endParaRPr lang="en-GB" sz="1100" dirty="0"/>
                    </a:p>
                  </a:txBody>
                  <a:tcPr/>
                </a:tc>
                <a:tc>
                  <a:txBody>
                    <a:bodyPr/>
                    <a:lstStyle/>
                    <a:p>
                      <a:pPr marL="171450" indent="-171450">
                        <a:buFont typeface="Arial" panose="020B0604020202020204" pitchFamily="34" charset="0"/>
                        <a:buChar char="•"/>
                      </a:pPr>
                      <a:r>
                        <a:rPr lang="en-GB" sz="1100" dirty="0" smtClean="0"/>
                        <a:t>Narrative writing</a:t>
                      </a:r>
                    </a:p>
                    <a:p>
                      <a:pPr marL="171450" indent="-171450">
                        <a:buFont typeface="Arial" panose="020B0604020202020204" pitchFamily="34" charset="0"/>
                        <a:buChar char="•"/>
                      </a:pPr>
                      <a:r>
                        <a:rPr lang="en-GB" sz="1100" dirty="0" smtClean="0"/>
                        <a:t>Non-chronological report</a:t>
                      </a:r>
                    </a:p>
                    <a:p>
                      <a:pPr marL="171450" indent="-171450">
                        <a:buFont typeface="Arial" panose="020B0604020202020204" pitchFamily="34" charset="0"/>
                        <a:buChar char="•"/>
                      </a:pPr>
                      <a:r>
                        <a:rPr lang="en-GB" sz="1100" dirty="0" smtClean="0"/>
                        <a:t>Poetry</a:t>
                      </a:r>
                      <a:r>
                        <a:rPr lang="en-GB" sz="1100" baseline="0" dirty="0" smtClean="0"/>
                        <a:t> </a:t>
                      </a:r>
                    </a:p>
                  </a:txBody>
                  <a:tcPr/>
                </a:tc>
                <a:extLst>
                  <a:ext uri="{0D108BD9-81ED-4DB2-BD59-A6C34878D82A}">
                    <a16:rowId xmlns:a16="http://schemas.microsoft.com/office/drawing/2014/main" val="3227358639"/>
                  </a:ext>
                </a:extLst>
              </a:tr>
              <a:tr h="1051767">
                <a:tc>
                  <a:txBody>
                    <a:bodyPr/>
                    <a:lstStyle/>
                    <a:p>
                      <a:r>
                        <a:rPr lang="en-GB" sz="1400" dirty="0"/>
                        <a:t>Maths</a:t>
                      </a:r>
                    </a:p>
                  </a:txBody>
                  <a:tcPr/>
                </a:tc>
                <a:tc>
                  <a:txBody>
                    <a:bodyPr/>
                    <a:lstStyle/>
                    <a:p>
                      <a:pPr marL="285750" indent="-285750">
                        <a:buFont typeface="Arial" panose="020B0604020202020204" pitchFamily="34" charset="0"/>
                        <a:buChar char="•"/>
                      </a:pPr>
                      <a:r>
                        <a:rPr lang="en-GB" sz="1100" dirty="0" smtClean="0"/>
                        <a:t>Place value</a:t>
                      </a:r>
                    </a:p>
                    <a:p>
                      <a:pPr marL="285750" indent="-285750">
                        <a:buFont typeface="Arial" panose="020B0604020202020204" pitchFamily="34" charset="0"/>
                        <a:buChar char="•"/>
                      </a:pPr>
                      <a:r>
                        <a:rPr lang="en-GB" sz="1100" dirty="0" smtClean="0"/>
                        <a:t>Addition and subtraction</a:t>
                      </a:r>
                    </a:p>
                    <a:p>
                      <a:pPr marL="285750" indent="-285750">
                        <a:buFont typeface="Arial" panose="020B0604020202020204" pitchFamily="34" charset="0"/>
                        <a:buChar char="•"/>
                      </a:pPr>
                      <a:r>
                        <a:rPr lang="en-GB" sz="1100" dirty="0" smtClean="0"/>
                        <a:t>Multiplication</a:t>
                      </a:r>
                      <a:r>
                        <a:rPr lang="en-GB" sz="1100" baseline="0" dirty="0" smtClean="0"/>
                        <a:t> and division A </a:t>
                      </a:r>
                    </a:p>
                    <a:p>
                      <a:pPr marL="285750" indent="-285750">
                        <a:buFont typeface="Arial" panose="020B0604020202020204" pitchFamily="34" charset="0"/>
                        <a:buChar char="•"/>
                      </a:pPr>
                      <a:r>
                        <a:rPr lang="en-GB" sz="1100" baseline="0" dirty="0" smtClean="0"/>
                        <a:t>Fractions A </a:t>
                      </a:r>
                    </a:p>
                    <a:p>
                      <a:pPr marL="285750" indent="-285750">
                        <a:buFont typeface="Arial" panose="020B0604020202020204" pitchFamily="34" charset="0"/>
                        <a:buChar char="•"/>
                      </a:pPr>
                      <a:endParaRPr lang="en-GB" sz="1100" dirty="0"/>
                    </a:p>
                  </a:txBody>
                  <a:tcPr/>
                </a:tc>
                <a:tc>
                  <a:txBody>
                    <a:bodyPr/>
                    <a:lstStyle/>
                    <a:p>
                      <a:pPr marL="285750" indent="-285750">
                        <a:buFont typeface="Arial" panose="020B0604020202020204" pitchFamily="34" charset="0"/>
                        <a:buChar char="•"/>
                      </a:pPr>
                      <a:r>
                        <a:rPr lang="en-GB" sz="1100" dirty="0" smtClean="0"/>
                        <a:t>Multiplication and division B</a:t>
                      </a:r>
                    </a:p>
                    <a:p>
                      <a:pPr marL="285750" indent="-285750">
                        <a:buFont typeface="Arial" panose="020B0604020202020204" pitchFamily="34" charset="0"/>
                        <a:buChar char="•"/>
                      </a:pPr>
                      <a:r>
                        <a:rPr lang="en-GB" sz="1100" dirty="0" smtClean="0"/>
                        <a:t>Fractions B </a:t>
                      </a:r>
                    </a:p>
                    <a:p>
                      <a:pPr marL="285750" indent="-285750">
                        <a:buFont typeface="Arial" panose="020B0604020202020204" pitchFamily="34" charset="0"/>
                        <a:buChar char="•"/>
                      </a:pPr>
                      <a:r>
                        <a:rPr lang="en-GB" sz="1100" dirty="0" smtClean="0"/>
                        <a:t>Decimals and percentages</a:t>
                      </a:r>
                    </a:p>
                    <a:p>
                      <a:pPr marL="285750" indent="-285750">
                        <a:buFont typeface="Arial" panose="020B0604020202020204" pitchFamily="34" charset="0"/>
                        <a:buChar char="•"/>
                      </a:pPr>
                      <a:r>
                        <a:rPr lang="en-GB" sz="1100" dirty="0" smtClean="0"/>
                        <a:t>Perimeter and area</a:t>
                      </a:r>
                    </a:p>
                    <a:p>
                      <a:pPr marL="285750" indent="-285750">
                        <a:buFont typeface="Arial" panose="020B0604020202020204" pitchFamily="34" charset="0"/>
                        <a:buChar char="•"/>
                      </a:pPr>
                      <a:r>
                        <a:rPr lang="en-GB" sz="1100" dirty="0" smtClean="0"/>
                        <a:t>Statistics</a:t>
                      </a:r>
                      <a:endParaRPr lang="en-GB" sz="1100" dirty="0"/>
                    </a:p>
                  </a:txBody>
                  <a:tcPr/>
                </a:tc>
                <a:tc>
                  <a:txBody>
                    <a:bodyPr/>
                    <a:lstStyle/>
                    <a:p>
                      <a:pPr marL="285750" indent="-285750">
                        <a:buFont typeface="Arial" panose="020B0604020202020204" pitchFamily="34" charset="0"/>
                        <a:buChar char="•"/>
                      </a:pPr>
                      <a:r>
                        <a:rPr lang="en-GB" sz="1100" dirty="0" smtClean="0"/>
                        <a:t>Shape</a:t>
                      </a:r>
                    </a:p>
                    <a:p>
                      <a:pPr marL="285750" indent="-285750">
                        <a:buFont typeface="Arial" panose="020B0604020202020204" pitchFamily="34" charset="0"/>
                        <a:buChar char="•"/>
                      </a:pPr>
                      <a:r>
                        <a:rPr lang="en-GB" sz="1100" dirty="0" smtClean="0"/>
                        <a:t>Position and direction</a:t>
                      </a:r>
                    </a:p>
                    <a:p>
                      <a:pPr marL="285750" indent="-285750">
                        <a:buFont typeface="Arial" panose="020B0604020202020204" pitchFamily="34" charset="0"/>
                        <a:buChar char="•"/>
                      </a:pPr>
                      <a:r>
                        <a:rPr lang="en-GB" sz="1100" dirty="0" smtClean="0"/>
                        <a:t>Decimals </a:t>
                      </a:r>
                    </a:p>
                    <a:p>
                      <a:pPr marL="285750" indent="-285750">
                        <a:buFont typeface="Arial" panose="020B0604020202020204" pitchFamily="34" charset="0"/>
                        <a:buChar char="•"/>
                      </a:pPr>
                      <a:r>
                        <a:rPr lang="en-GB" sz="1100" dirty="0" smtClean="0"/>
                        <a:t>Negative numbers</a:t>
                      </a:r>
                    </a:p>
                    <a:p>
                      <a:pPr marL="285750" indent="-285750">
                        <a:buFont typeface="Arial" panose="020B0604020202020204" pitchFamily="34" charset="0"/>
                        <a:buChar char="•"/>
                      </a:pPr>
                      <a:r>
                        <a:rPr lang="en-GB" sz="1100" dirty="0" smtClean="0"/>
                        <a:t>Converting units</a:t>
                      </a:r>
                    </a:p>
                    <a:p>
                      <a:pPr marL="285750" indent="-285750">
                        <a:buFont typeface="Arial" panose="020B0604020202020204" pitchFamily="34" charset="0"/>
                        <a:buChar char="•"/>
                      </a:pPr>
                      <a:r>
                        <a:rPr lang="en-GB" sz="1100" dirty="0" smtClean="0"/>
                        <a:t>Volume</a:t>
                      </a:r>
                      <a:endParaRPr lang="en-GB" sz="1100" dirty="0"/>
                    </a:p>
                  </a:txBody>
                  <a:tcPr/>
                </a:tc>
                <a:extLst>
                  <a:ext uri="{0D108BD9-81ED-4DB2-BD59-A6C34878D82A}">
                    <a16:rowId xmlns:a16="http://schemas.microsoft.com/office/drawing/2014/main" val="4282951240"/>
                  </a:ext>
                </a:extLst>
              </a:tr>
              <a:tr h="453514">
                <a:tc>
                  <a:txBody>
                    <a:bodyPr/>
                    <a:lstStyle/>
                    <a:p>
                      <a:r>
                        <a:rPr lang="en-GB" sz="1400" dirty="0"/>
                        <a:t>RE</a:t>
                      </a:r>
                    </a:p>
                  </a:txBody>
                  <a:tcPr/>
                </a:tc>
                <a:tc>
                  <a:txBody>
                    <a:bodyPr/>
                    <a:lstStyle/>
                    <a:p>
                      <a:pPr marL="285750" indent="-285750">
                        <a:buFont typeface="Arial" panose="020B0604020202020204" pitchFamily="34" charset="0"/>
                        <a:buChar char="•"/>
                      </a:pPr>
                      <a:r>
                        <a:rPr lang="en-GB" sz="1100" dirty="0" smtClean="0"/>
                        <a:t>Creation and covenant</a:t>
                      </a:r>
                    </a:p>
                    <a:p>
                      <a:pPr marL="285750" indent="-285750">
                        <a:buFont typeface="Arial" panose="020B0604020202020204" pitchFamily="34" charset="0"/>
                        <a:buChar char="•"/>
                      </a:pPr>
                      <a:r>
                        <a:rPr lang="en-GB" sz="1100" dirty="0" smtClean="0"/>
                        <a:t>Prophecy and promise </a:t>
                      </a:r>
                      <a:endParaRPr lang="en-GB" sz="1100" dirty="0"/>
                    </a:p>
                  </a:txBody>
                  <a:tcPr/>
                </a:tc>
                <a:tc>
                  <a:txBody>
                    <a:bodyPr/>
                    <a:lstStyle/>
                    <a:p>
                      <a:pPr marL="285750" indent="-285750">
                        <a:buFont typeface="Arial" panose="020B0604020202020204" pitchFamily="34" charset="0"/>
                        <a:buChar char="•"/>
                      </a:pPr>
                      <a:r>
                        <a:rPr lang="en-GB" sz="1100" dirty="0" smtClean="0"/>
                        <a:t>Galilee to Jerusalem</a:t>
                      </a:r>
                    </a:p>
                    <a:p>
                      <a:pPr marL="285750" indent="-285750">
                        <a:buFont typeface="Arial" panose="020B0604020202020204" pitchFamily="34" charset="0"/>
                        <a:buChar char="•"/>
                      </a:pPr>
                      <a:r>
                        <a:rPr lang="en-GB" sz="1100" dirty="0" smtClean="0"/>
                        <a:t>Desert to Garden</a:t>
                      </a:r>
                      <a:endParaRPr lang="en-GB" sz="1100" dirty="0"/>
                    </a:p>
                  </a:txBody>
                  <a:tcPr/>
                </a:tc>
                <a:tc>
                  <a:txBody>
                    <a:bodyPr/>
                    <a:lstStyle/>
                    <a:p>
                      <a:pPr marL="285750" indent="-285750">
                        <a:buFont typeface="Arial" panose="020B0604020202020204" pitchFamily="34" charset="0"/>
                        <a:buChar char="•"/>
                      </a:pPr>
                      <a:r>
                        <a:rPr lang="en-GB" sz="1100" dirty="0" smtClean="0"/>
                        <a:t>To</a:t>
                      </a:r>
                      <a:r>
                        <a:rPr lang="en-GB" sz="1100" baseline="0" dirty="0" smtClean="0"/>
                        <a:t> the ends of the earth</a:t>
                      </a:r>
                    </a:p>
                    <a:p>
                      <a:pPr marL="285750" indent="-285750">
                        <a:buFont typeface="Arial" panose="020B0604020202020204" pitchFamily="34" charset="0"/>
                        <a:buChar char="•"/>
                      </a:pPr>
                      <a:r>
                        <a:rPr lang="en-GB" sz="1100" baseline="0" dirty="0" smtClean="0"/>
                        <a:t>Dialogue and Encounter</a:t>
                      </a:r>
                      <a:endParaRPr lang="en-GB" sz="1100" dirty="0"/>
                    </a:p>
                  </a:txBody>
                  <a:tcPr/>
                </a:tc>
                <a:extLst>
                  <a:ext uri="{0D108BD9-81ED-4DB2-BD59-A6C34878D82A}">
                    <a16:rowId xmlns:a16="http://schemas.microsoft.com/office/drawing/2014/main" val="199652515"/>
                  </a:ext>
                </a:extLst>
              </a:tr>
              <a:tr h="1008226">
                <a:tc>
                  <a:txBody>
                    <a:bodyPr/>
                    <a:lstStyle/>
                    <a:p>
                      <a:endParaRPr lang="en-GB" sz="1400" dirty="0" smtClean="0"/>
                    </a:p>
                    <a:p>
                      <a:r>
                        <a:rPr lang="en-GB" sz="1400" dirty="0" smtClean="0"/>
                        <a:t>Science </a:t>
                      </a:r>
                    </a:p>
                    <a:p>
                      <a:endParaRPr lang="en-GB" sz="1400" dirty="0" smtClean="0"/>
                    </a:p>
                    <a:p>
                      <a:endParaRPr lang="en-GB" sz="1400" dirty="0" smtClean="0"/>
                    </a:p>
                    <a:p>
                      <a:endParaRPr lang="en-GB" sz="1400" dirty="0" smtClean="0"/>
                    </a:p>
                    <a:p>
                      <a:endParaRPr lang="en-GB" sz="1400" dirty="0" smtClean="0"/>
                    </a:p>
                  </a:txBody>
                  <a:tcPr/>
                </a:tc>
                <a:tc>
                  <a:txBody>
                    <a:bodyPr/>
                    <a:lstStyle/>
                    <a:p>
                      <a:pPr marL="171450" indent="-171450">
                        <a:buFont typeface="Arial" panose="020B0604020202020204" pitchFamily="34" charset="0"/>
                        <a:buChar char="•"/>
                      </a:pPr>
                      <a:r>
                        <a:rPr lang="en-GB" sz="1100" dirty="0" smtClean="0"/>
                        <a:t>Properties and changes of</a:t>
                      </a:r>
                      <a:r>
                        <a:rPr lang="en-GB" sz="1100" baseline="0" dirty="0" smtClean="0"/>
                        <a:t> materials. </a:t>
                      </a:r>
                      <a:endParaRPr lang="en-GB" sz="1100" dirty="0"/>
                    </a:p>
                  </a:txBody>
                  <a:tcPr/>
                </a:tc>
                <a:tc>
                  <a:txBody>
                    <a:bodyPr/>
                    <a:lstStyle/>
                    <a:p>
                      <a:pPr marL="171450" indent="-171450">
                        <a:buFont typeface="Arial" panose="020B0604020202020204" pitchFamily="34" charset="0"/>
                        <a:buChar char="•"/>
                      </a:pPr>
                      <a:r>
                        <a:rPr lang="en-GB" sz="1100" dirty="0" smtClean="0"/>
                        <a:t>Forces</a:t>
                      </a:r>
                    </a:p>
                    <a:p>
                      <a:pPr marL="171450" indent="-171450">
                        <a:buFont typeface="Arial" panose="020B0604020202020204" pitchFamily="34" charset="0"/>
                        <a:buChar char="•"/>
                      </a:pPr>
                      <a:r>
                        <a:rPr lang="en-GB" sz="1100" dirty="0" smtClean="0"/>
                        <a:t>Earth and space</a:t>
                      </a:r>
                      <a:endParaRPr lang="en-GB" sz="1100" dirty="0"/>
                    </a:p>
                  </a:txBody>
                  <a:tcPr/>
                </a:tc>
                <a:tc>
                  <a:txBody>
                    <a:bodyPr/>
                    <a:lstStyle/>
                    <a:p>
                      <a:pPr marL="285750" indent="-285750">
                        <a:buFont typeface="Arial" panose="020B0604020202020204" pitchFamily="34" charset="0"/>
                        <a:buChar char="•"/>
                      </a:pPr>
                      <a:r>
                        <a:rPr lang="en-GB" sz="1100" dirty="0" smtClean="0"/>
                        <a:t>In summer 2 at the end of year the children will learn about sexual reproduction and puberty in science. This is mandatory as it is part of the national curriculum. </a:t>
                      </a:r>
                    </a:p>
                    <a:p>
                      <a:pPr marL="285750" indent="-285750">
                        <a:buFont typeface="Arial" panose="020B0604020202020204" pitchFamily="34" charset="0"/>
                        <a:buChar char="•"/>
                      </a:pPr>
                      <a:r>
                        <a:rPr lang="en-GB" sz="1100" dirty="0" smtClean="0"/>
                        <a:t>Living things</a:t>
                      </a:r>
                      <a:r>
                        <a:rPr lang="en-GB" sz="1100" baseline="0" dirty="0" smtClean="0"/>
                        <a:t> and their habitats</a:t>
                      </a:r>
                    </a:p>
                    <a:p>
                      <a:pPr marL="285750" indent="-285750">
                        <a:buFont typeface="Arial" panose="020B0604020202020204" pitchFamily="34" charset="0"/>
                        <a:buChar char="•"/>
                      </a:pPr>
                      <a:r>
                        <a:rPr lang="en-GB" sz="1100" baseline="0" dirty="0" smtClean="0"/>
                        <a:t>Animals including humans</a:t>
                      </a:r>
                      <a:endParaRPr lang="en-GB" sz="1100" dirty="0"/>
                    </a:p>
                  </a:txBody>
                  <a:tcPr/>
                </a:tc>
                <a:extLst>
                  <a:ext uri="{0D108BD9-81ED-4DB2-BD59-A6C34878D82A}">
                    <a16:rowId xmlns:a16="http://schemas.microsoft.com/office/drawing/2014/main" val="1508175659"/>
                  </a:ext>
                </a:extLst>
              </a:tr>
            </a:tbl>
          </a:graphicData>
        </a:graphic>
      </p:graphicFrame>
      <p:sp>
        <p:nvSpPr>
          <p:cNvPr id="6" name="TextBox 5">
            <a:extLst>
              <a:ext uri="{FF2B5EF4-FFF2-40B4-BE49-F238E27FC236}">
                <a16:creationId xmlns:a16="http://schemas.microsoft.com/office/drawing/2014/main" id="{FD61D43C-A945-A64B-8992-7A1FC24B20CA}"/>
              </a:ext>
            </a:extLst>
          </p:cNvPr>
          <p:cNvSpPr txBox="1"/>
          <p:nvPr/>
        </p:nvSpPr>
        <p:spPr>
          <a:xfrm>
            <a:off x="3981971" y="532973"/>
            <a:ext cx="3363421" cy="769441"/>
          </a:xfrm>
          <a:prstGeom prst="rect">
            <a:avLst/>
          </a:prstGeom>
          <a:noFill/>
        </p:spPr>
        <p:txBody>
          <a:bodyPr wrap="none" rtlCol="0">
            <a:spAutoFit/>
          </a:bodyPr>
          <a:lstStyle/>
          <a:p>
            <a:r>
              <a:rPr lang="en-US" sz="4400" b="1" u="sng" dirty="0" smtClean="0">
                <a:solidFill>
                  <a:schemeClr val="bg1"/>
                </a:solidFill>
                <a:latin typeface="XCCW Joined 1a" panose="03050602040000000000" pitchFamily="66" charset="0"/>
                <a:cs typeface="Arial" panose="020B0604020202020204" pitchFamily="34" charset="0"/>
              </a:rPr>
              <a:t>Curriculum</a:t>
            </a:r>
            <a:endParaRPr lang="en-US" sz="4400" b="1" u="sng" dirty="0">
              <a:solidFill>
                <a:schemeClr val="bg1"/>
              </a:solidFill>
              <a:latin typeface="XCCW Joined 1a" panose="03050602040000000000" pitchFamily="66" charset="0"/>
              <a:cs typeface="Arial" panose="020B0604020202020204" pitchFamily="34" charset="0"/>
            </a:endParaRPr>
          </a:p>
        </p:txBody>
      </p:sp>
    </p:spTree>
    <p:extLst>
      <p:ext uri="{BB962C8B-B14F-4D97-AF65-F5344CB8AC3E}">
        <p14:creationId xmlns:p14="http://schemas.microsoft.com/office/powerpoint/2010/main" val="2405377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61D43C-A945-A64B-8992-7A1FC24B20CA}"/>
              </a:ext>
            </a:extLst>
          </p:cNvPr>
          <p:cNvSpPr txBox="1"/>
          <p:nvPr/>
        </p:nvSpPr>
        <p:spPr>
          <a:xfrm>
            <a:off x="2954870" y="27672"/>
            <a:ext cx="6529352" cy="769441"/>
          </a:xfrm>
          <a:prstGeom prst="rect">
            <a:avLst/>
          </a:prstGeom>
          <a:noFill/>
        </p:spPr>
        <p:txBody>
          <a:bodyPr wrap="none" rtlCol="0">
            <a:spAutoFit/>
          </a:bodyPr>
          <a:lstStyle/>
          <a:p>
            <a:r>
              <a:rPr lang="en-US" sz="4400" b="1" u="sng" dirty="0" smtClean="0">
                <a:solidFill>
                  <a:schemeClr val="bg1"/>
                </a:solidFill>
                <a:latin typeface="XCCW Joined 1a" panose="03050602040000000000" pitchFamily="66" charset="0"/>
                <a:cs typeface="Arial" panose="020B0604020202020204" pitchFamily="34" charset="0"/>
              </a:rPr>
              <a:t>Curriculum continued </a:t>
            </a:r>
            <a:endParaRPr lang="en-US" sz="4400" b="1" u="sng" dirty="0">
              <a:solidFill>
                <a:schemeClr val="bg1"/>
              </a:solidFill>
              <a:latin typeface="XCCW Joined 1a" panose="03050602040000000000" pitchFamily="66"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639012"/>
              </p:ext>
            </p:extLst>
          </p:nvPr>
        </p:nvGraphicFramePr>
        <p:xfrm>
          <a:off x="1232078" y="930246"/>
          <a:ext cx="10613560" cy="5586238"/>
        </p:xfrm>
        <a:graphic>
          <a:graphicData uri="http://schemas.openxmlformats.org/drawingml/2006/table">
            <a:tbl>
              <a:tblPr firstRow="1" bandRow="1">
                <a:tableStyleId>{073A0DAA-6AF3-43AB-8588-CEC1D06C72B9}</a:tableStyleId>
              </a:tblPr>
              <a:tblGrid>
                <a:gridCol w="2653390">
                  <a:extLst>
                    <a:ext uri="{9D8B030D-6E8A-4147-A177-3AD203B41FA5}">
                      <a16:colId xmlns:a16="http://schemas.microsoft.com/office/drawing/2014/main" val="4008085822"/>
                    </a:ext>
                  </a:extLst>
                </a:gridCol>
                <a:gridCol w="2653390">
                  <a:extLst>
                    <a:ext uri="{9D8B030D-6E8A-4147-A177-3AD203B41FA5}">
                      <a16:colId xmlns:a16="http://schemas.microsoft.com/office/drawing/2014/main" val="3411562205"/>
                    </a:ext>
                  </a:extLst>
                </a:gridCol>
                <a:gridCol w="2653390">
                  <a:extLst>
                    <a:ext uri="{9D8B030D-6E8A-4147-A177-3AD203B41FA5}">
                      <a16:colId xmlns:a16="http://schemas.microsoft.com/office/drawing/2014/main" val="331750060"/>
                    </a:ext>
                  </a:extLst>
                </a:gridCol>
                <a:gridCol w="2653390">
                  <a:extLst>
                    <a:ext uri="{9D8B030D-6E8A-4147-A177-3AD203B41FA5}">
                      <a16:colId xmlns:a16="http://schemas.microsoft.com/office/drawing/2014/main" val="187191017"/>
                    </a:ext>
                  </a:extLst>
                </a:gridCol>
              </a:tblGrid>
              <a:tr h="358227">
                <a:tc>
                  <a:txBody>
                    <a:bodyPr/>
                    <a:lstStyle/>
                    <a:p>
                      <a:r>
                        <a:rPr lang="en-GB" sz="1200" b="0" dirty="0" smtClean="0"/>
                        <a:t>Subject area </a:t>
                      </a:r>
                      <a:endParaRPr lang="en-GB" sz="1200" b="0" dirty="0"/>
                    </a:p>
                  </a:txBody>
                  <a:tcPr/>
                </a:tc>
                <a:tc>
                  <a:txBody>
                    <a:bodyPr/>
                    <a:lstStyle/>
                    <a:p>
                      <a:r>
                        <a:rPr lang="en-GB" sz="1200" b="0" dirty="0" smtClean="0"/>
                        <a:t>Autumn topics </a:t>
                      </a:r>
                      <a:endParaRPr lang="en-GB" sz="1200" b="0" dirty="0"/>
                    </a:p>
                  </a:txBody>
                  <a:tcPr/>
                </a:tc>
                <a:tc>
                  <a:txBody>
                    <a:bodyPr/>
                    <a:lstStyle/>
                    <a:p>
                      <a:r>
                        <a:rPr lang="en-GB" sz="1200" b="0" dirty="0" smtClean="0"/>
                        <a:t>Spring topics </a:t>
                      </a:r>
                      <a:endParaRPr lang="en-GB" sz="1200" b="0" dirty="0"/>
                    </a:p>
                  </a:txBody>
                  <a:tcPr/>
                </a:tc>
                <a:tc>
                  <a:txBody>
                    <a:bodyPr/>
                    <a:lstStyle/>
                    <a:p>
                      <a:r>
                        <a:rPr lang="en-GB" sz="1200" b="0" dirty="0" smtClean="0"/>
                        <a:t>Summer</a:t>
                      </a:r>
                      <a:r>
                        <a:rPr lang="en-GB" sz="1200" b="0" baseline="0" dirty="0" smtClean="0"/>
                        <a:t> topics </a:t>
                      </a:r>
                      <a:endParaRPr lang="en-GB" sz="1200" b="0" dirty="0"/>
                    </a:p>
                  </a:txBody>
                  <a:tcPr/>
                </a:tc>
                <a:extLst>
                  <a:ext uri="{0D108BD9-81ED-4DB2-BD59-A6C34878D82A}">
                    <a16:rowId xmlns:a16="http://schemas.microsoft.com/office/drawing/2014/main" val="3947821345"/>
                  </a:ext>
                </a:extLst>
              </a:tr>
              <a:tr h="1280939">
                <a:tc>
                  <a:txBody>
                    <a:bodyPr/>
                    <a:lstStyle/>
                    <a:p>
                      <a:r>
                        <a:rPr lang="en-GB" sz="1200" b="0" dirty="0" smtClean="0"/>
                        <a:t>Geography</a:t>
                      </a:r>
                      <a:r>
                        <a:rPr lang="en-GB" sz="1200" b="0" baseline="0" dirty="0" smtClean="0"/>
                        <a:t> </a:t>
                      </a:r>
                      <a:endParaRPr lang="en-GB" sz="1200" b="0" dirty="0" smtClean="0"/>
                    </a:p>
                    <a:p>
                      <a:endParaRPr lang="en-GB" sz="1200" b="0" dirty="0" smtClean="0"/>
                    </a:p>
                    <a:p>
                      <a:endParaRPr lang="en-GB" sz="1200" b="0" dirty="0" smtClean="0"/>
                    </a:p>
                    <a:p>
                      <a:endParaRPr lang="en-GB" sz="1200" b="0" dirty="0" smtClean="0"/>
                    </a:p>
                    <a:p>
                      <a:r>
                        <a:rPr lang="en-GB" sz="1200" b="0" dirty="0" smtClean="0"/>
                        <a:t>History</a:t>
                      </a:r>
                      <a:r>
                        <a:rPr lang="en-GB" sz="1200" b="0" baseline="0" dirty="0" smtClean="0"/>
                        <a:t> </a:t>
                      </a:r>
                      <a:endParaRPr lang="en-GB" sz="1200" b="0" dirty="0" smtClean="0"/>
                    </a:p>
                    <a:p>
                      <a:endParaRPr lang="en-GB" sz="1200" b="0" dirty="0" smtClean="0"/>
                    </a:p>
                    <a:p>
                      <a:endParaRPr lang="en-GB" sz="1200" b="0" dirty="0"/>
                    </a:p>
                  </a:txBody>
                  <a:tcPr/>
                </a:tc>
                <a:tc>
                  <a:txBody>
                    <a:bodyPr/>
                    <a:lstStyle/>
                    <a:p>
                      <a:pPr marL="285750" indent="-285750">
                        <a:buFont typeface="Arial" panose="020B0604020202020204" pitchFamily="34" charset="0"/>
                        <a:buChar char="•"/>
                      </a:pPr>
                      <a:r>
                        <a:rPr lang="en-GB" sz="1200" b="0" dirty="0" smtClean="0"/>
                        <a:t>What is life like in the Alps?</a:t>
                      </a:r>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r>
                        <a:rPr lang="en-GB" sz="1200" b="0" dirty="0" smtClean="0"/>
                        <a:t>The Vikings</a:t>
                      </a:r>
                      <a:endParaRPr lang="en-GB" sz="1200" b="0" dirty="0"/>
                    </a:p>
                  </a:txBody>
                  <a:tcPr/>
                </a:tc>
                <a:tc>
                  <a:txBody>
                    <a:bodyPr/>
                    <a:lstStyle/>
                    <a:p>
                      <a:pPr marL="285750" indent="-285750">
                        <a:buFont typeface="Arial" panose="020B0604020202020204" pitchFamily="34" charset="0"/>
                        <a:buChar char="•"/>
                      </a:pPr>
                      <a:r>
                        <a:rPr lang="en-GB" sz="1200" b="0" dirty="0" smtClean="0"/>
                        <a:t>Why do oceans matter?</a:t>
                      </a:r>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r>
                        <a:rPr lang="en-GB" sz="1200" b="0" dirty="0" smtClean="0"/>
                        <a:t>The Tudors</a:t>
                      </a:r>
                      <a:endParaRPr lang="en-GB" sz="1200" b="0" dirty="0"/>
                    </a:p>
                  </a:txBody>
                  <a:tcPr/>
                </a:tc>
                <a:tc>
                  <a:txBody>
                    <a:bodyPr/>
                    <a:lstStyle/>
                    <a:p>
                      <a:pPr marL="285750" indent="-285750">
                        <a:buFont typeface="Arial" panose="020B0604020202020204" pitchFamily="34" charset="0"/>
                        <a:buChar char="•"/>
                      </a:pPr>
                      <a:r>
                        <a:rPr lang="en-GB" sz="1200" b="0" dirty="0" smtClean="0"/>
                        <a:t>Would you like to live in the desert?</a:t>
                      </a:r>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endParaRPr lang="en-GB" sz="1200" b="0" dirty="0" smtClean="0"/>
                    </a:p>
                    <a:p>
                      <a:pPr marL="285750" indent="-285750">
                        <a:buFont typeface="Arial" panose="020B0604020202020204" pitchFamily="34" charset="0"/>
                        <a:buChar char="•"/>
                      </a:pPr>
                      <a:r>
                        <a:rPr lang="en-GB" sz="1200" b="0" dirty="0" smtClean="0"/>
                        <a:t>Ancient</a:t>
                      </a:r>
                      <a:r>
                        <a:rPr lang="en-GB" sz="1200" b="0" baseline="0" dirty="0" smtClean="0"/>
                        <a:t> Greece</a:t>
                      </a:r>
                      <a:endParaRPr lang="en-GB" sz="1200" b="0" dirty="0" smtClean="0"/>
                    </a:p>
                  </a:txBody>
                  <a:tcPr/>
                </a:tc>
                <a:extLst>
                  <a:ext uri="{0D108BD9-81ED-4DB2-BD59-A6C34878D82A}">
                    <a16:rowId xmlns:a16="http://schemas.microsoft.com/office/drawing/2014/main" val="1016513824"/>
                  </a:ext>
                </a:extLst>
              </a:tr>
              <a:tr h="1070958">
                <a:tc>
                  <a:txBody>
                    <a:bodyPr/>
                    <a:lstStyle/>
                    <a:p>
                      <a:r>
                        <a:rPr lang="en-GB" sz="1200" b="0" dirty="0" smtClean="0"/>
                        <a:t>PE</a:t>
                      </a:r>
                      <a:endParaRPr lang="en-GB" sz="1200" b="0" dirty="0"/>
                    </a:p>
                  </a:txBody>
                  <a:tcPr/>
                </a:tc>
                <a:tc>
                  <a:txBody>
                    <a:bodyPr/>
                    <a:lstStyle/>
                    <a:p>
                      <a:r>
                        <a:rPr lang="en-GB" sz="1200" b="0" dirty="0" smtClean="0"/>
                        <a:t>Netball</a:t>
                      </a:r>
                    </a:p>
                    <a:p>
                      <a:r>
                        <a:rPr lang="en-GB" sz="1200" b="0" dirty="0" smtClean="0"/>
                        <a:t>Gymnastics </a:t>
                      </a:r>
                    </a:p>
                    <a:p>
                      <a:r>
                        <a:rPr lang="en-GB" sz="1200" b="0" dirty="0" smtClean="0"/>
                        <a:t>Football</a:t>
                      </a:r>
                    </a:p>
                    <a:p>
                      <a:r>
                        <a:rPr lang="en-GB" sz="1200" b="0" dirty="0" smtClean="0"/>
                        <a:t>Health related exercises</a:t>
                      </a:r>
                    </a:p>
                    <a:p>
                      <a:endParaRPr lang="en-GB" sz="1200" b="0" dirty="0"/>
                    </a:p>
                  </a:txBody>
                  <a:tcPr/>
                </a:tc>
                <a:tc>
                  <a:txBody>
                    <a:bodyPr/>
                    <a:lstStyle/>
                    <a:p>
                      <a:r>
                        <a:rPr lang="en-GB" sz="1200" b="0" dirty="0" smtClean="0"/>
                        <a:t>Basketball</a:t>
                      </a:r>
                    </a:p>
                    <a:p>
                      <a:r>
                        <a:rPr lang="en-GB" sz="1200" b="0" dirty="0" smtClean="0"/>
                        <a:t>Dance</a:t>
                      </a:r>
                    </a:p>
                    <a:p>
                      <a:r>
                        <a:rPr lang="en-GB" sz="1200" b="0" dirty="0" smtClean="0"/>
                        <a:t>Hockey</a:t>
                      </a:r>
                    </a:p>
                    <a:p>
                      <a:r>
                        <a:rPr lang="en-GB" sz="1200" b="0" dirty="0" smtClean="0"/>
                        <a:t>OAA: Communication</a:t>
                      </a:r>
                    </a:p>
                    <a:p>
                      <a:endParaRPr lang="en-GB" sz="1200" b="0" dirty="0"/>
                    </a:p>
                  </a:txBody>
                  <a:tcPr/>
                </a:tc>
                <a:tc>
                  <a:txBody>
                    <a:bodyPr/>
                    <a:lstStyle/>
                    <a:p>
                      <a:r>
                        <a:rPr lang="en-GB" sz="1200" b="0" dirty="0" smtClean="0"/>
                        <a:t>Striking and fielding</a:t>
                      </a:r>
                    </a:p>
                    <a:p>
                      <a:r>
                        <a:rPr lang="en-GB" sz="1200" b="0" dirty="0" smtClean="0"/>
                        <a:t>Tennis</a:t>
                      </a:r>
                    </a:p>
                    <a:p>
                      <a:r>
                        <a:rPr lang="en-GB" sz="1200" b="0" dirty="0" smtClean="0"/>
                        <a:t>Cricket</a:t>
                      </a:r>
                    </a:p>
                    <a:p>
                      <a:r>
                        <a:rPr lang="en-GB" sz="1200" b="0" dirty="0" smtClean="0"/>
                        <a:t>Athletics </a:t>
                      </a:r>
                    </a:p>
                    <a:p>
                      <a:endParaRPr lang="en-GB" sz="1200" b="0" dirty="0"/>
                    </a:p>
                  </a:txBody>
                  <a:tcPr/>
                </a:tc>
                <a:extLst>
                  <a:ext uri="{0D108BD9-81ED-4DB2-BD59-A6C34878D82A}">
                    <a16:rowId xmlns:a16="http://schemas.microsoft.com/office/drawing/2014/main" val="737178441"/>
                  </a:ext>
                </a:extLst>
              </a:tr>
              <a:tr h="281831">
                <a:tc>
                  <a:txBody>
                    <a:bodyPr/>
                    <a:lstStyle/>
                    <a:p>
                      <a:r>
                        <a:rPr lang="en-GB" sz="1200" b="0" dirty="0" smtClean="0"/>
                        <a:t>Computing</a:t>
                      </a:r>
                      <a:endParaRPr lang="en-GB" sz="1200" b="0" dirty="0"/>
                    </a:p>
                  </a:txBody>
                  <a:tcPr/>
                </a:tc>
                <a:tc>
                  <a:txBody>
                    <a:bodyPr/>
                    <a:lstStyle/>
                    <a:p>
                      <a:pPr marL="285750" indent="-285750">
                        <a:buFont typeface="Arial" panose="020B0604020202020204" pitchFamily="34" charset="0"/>
                        <a:buChar char="•"/>
                      </a:pPr>
                      <a:r>
                        <a:rPr lang="en-GB" sz="1200" b="0" dirty="0" smtClean="0"/>
                        <a:t>Computer systems and networks</a:t>
                      </a:r>
                    </a:p>
                    <a:p>
                      <a:pPr marL="285750" indent="-285750">
                        <a:buFont typeface="Arial" panose="020B0604020202020204" pitchFamily="34" charset="0"/>
                        <a:buChar char="•"/>
                      </a:pPr>
                      <a:r>
                        <a:rPr lang="en-GB" sz="1200" b="0" dirty="0" smtClean="0"/>
                        <a:t>Data and information</a:t>
                      </a:r>
                      <a:endParaRPr lang="en-GB" sz="1200" b="0" dirty="0"/>
                    </a:p>
                  </a:txBody>
                  <a:tcPr/>
                </a:tc>
                <a:tc>
                  <a:txBody>
                    <a:bodyPr/>
                    <a:lstStyle/>
                    <a:p>
                      <a:pPr marL="285750" indent="-285750">
                        <a:buFont typeface="Arial" panose="020B0604020202020204" pitchFamily="34" charset="0"/>
                        <a:buChar char="•"/>
                      </a:pPr>
                      <a:r>
                        <a:rPr lang="en-GB" sz="1200" b="0" dirty="0" smtClean="0"/>
                        <a:t>Creating media</a:t>
                      </a:r>
                      <a:endParaRPr lang="en-GB" sz="1200" b="0" dirty="0"/>
                    </a:p>
                  </a:txBody>
                  <a:tcPr/>
                </a:tc>
                <a:tc>
                  <a:txBody>
                    <a:bodyPr/>
                    <a:lstStyle/>
                    <a:p>
                      <a:pPr marL="285750" indent="-285750">
                        <a:buFont typeface="Arial" panose="020B0604020202020204" pitchFamily="34" charset="0"/>
                        <a:buChar char="•"/>
                      </a:pPr>
                      <a:r>
                        <a:rPr lang="en-GB" sz="1200" b="0" dirty="0" smtClean="0"/>
                        <a:t>Programming</a:t>
                      </a:r>
                      <a:endParaRPr lang="en-GB" sz="1200" b="0" dirty="0"/>
                    </a:p>
                  </a:txBody>
                  <a:tcPr/>
                </a:tc>
                <a:extLst>
                  <a:ext uri="{0D108BD9-81ED-4DB2-BD59-A6C34878D82A}">
                    <a16:rowId xmlns:a16="http://schemas.microsoft.com/office/drawing/2014/main" val="193519959"/>
                  </a:ext>
                </a:extLst>
              </a:tr>
              <a:tr h="342895">
                <a:tc>
                  <a:txBody>
                    <a:bodyPr/>
                    <a:lstStyle/>
                    <a:p>
                      <a:r>
                        <a:rPr lang="en-GB" sz="1200" b="0" dirty="0" smtClean="0"/>
                        <a:t>Music</a:t>
                      </a:r>
                      <a:endParaRPr lang="en-GB" sz="1200" b="0" dirty="0"/>
                    </a:p>
                  </a:txBody>
                  <a:tcPr/>
                </a:tc>
                <a:tc>
                  <a:txBody>
                    <a:bodyPr/>
                    <a:lstStyle/>
                    <a:p>
                      <a:pPr marL="285750" indent="-285750">
                        <a:buFont typeface="Arial" panose="020B0604020202020204" pitchFamily="34" charset="0"/>
                        <a:buChar char="•"/>
                      </a:pPr>
                      <a:r>
                        <a:rPr lang="en-GB" sz="1200" b="0" dirty="0" smtClean="0"/>
                        <a:t>Bumper harvest</a:t>
                      </a:r>
                    </a:p>
                    <a:p>
                      <a:pPr marL="285750" indent="-285750">
                        <a:buFont typeface="Arial" panose="020B0604020202020204" pitchFamily="34" charset="0"/>
                        <a:buChar char="•"/>
                      </a:pPr>
                      <a:r>
                        <a:rPr lang="en-GB" sz="1200" b="0" dirty="0" smtClean="0"/>
                        <a:t>Bells</a:t>
                      </a:r>
                      <a:r>
                        <a:rPr lang="en-GB" sz="1200" b="0" baseline="0" dirty="0" smtClean="0"/>
                        <a:t> ring out</a:t>
                      </a:r>
                      <a:endParaRPr lang="en-GB" sz="1200" b="0" dirty="0"/>
                    </a:p>
                  </a:txBody>
                  <a:tcPr/>
                </a:tc>
                <a:tc>
                  <a:txBody>
                    <a:bodyPr/>
                    <a:lstStyle/>
                    <a:p>
                      <a:pPr marL="285750" indent="-285750">
                        <a:buFont typeface="Arial" panose="020B0604020202020204" pitchFamily="34" charset="0"/>
                        <a:buChar char="•"/>
                      </a:pPr>
                      <a:r>
                        <a:rPr lang="en-GB" sz="1200" b="0" dirty="0" smtClean="0"/>
                        <a:t>Living on a prayer</a:t>
                      </a:r>
                    </a:p>
                    <a:p>
                      <a:pPr marL="285750" indent="-285750">
                        <a:buFont typeface="Arial" panose="020B0604020202020204" pitchFamily="34" charset="0"/>
                        <a:buChar char="•"/>
                      </a:pPr>
                      <a:r>
                        <a:rPr lang="en-GB" sz="1200" b="0" dirty="0" smtClean="0"/>
                        <a:t>Fresh prince of Bel-Air</a:t>
                      </a:r>
                      <a:endParaRPr lang="en-GB" sz="1200" b="0" dirty="0"/>
                    </a:p>
                  </a:txBody>
                  <a:tcPr/>
                </a:tc>
                <a:tc>
                  <a:txBody>
                    <a:bodyPr/>
                    <a:lstStyle/>
                    <a:p>
                      <a:pPr marL="285750" indent="-285750">
                        <a:buFont typeface="Arial" panose="020B0604020202020204" pitchFamily="34" charset="0"/>
                        <a:buChar char="•"/>
                      </a:pPr>
                      <a:r>
                        <a:rPr lang="en-GB" sz="1200" b="0" dirty="0" smtClean="0"/>
                        <a:t>Staying healthy</a:t>
                      </a:r>
                    </a:p>
                    <a:p>
                      <a:pPr marL="285750" indent="-285750">
                        <a:buFont typeface="Arial" panose="020B0604020202020204" pitchFamily="34" charset="0"/>
                        <a:buChar char="•"/>
                      </a:pPr>
                      <a:r>
                        <a:rPr lang="en-GB" sz="1200" b="0" dirty="0" smtClean="0"/>
                        <a:t>Reflect, rewind</a:t>
                      </a:r>
                      <a:r>
                        <a:rPr lang="en-GB" sz="1200" b="0" baseline="0" dirty="0" smtClean="0"/>
                        <a:t> and replay.</a:t>
                      </a:r>
                      <a:endParaRPr lang="en-GB" sz="1200" b="0" dirty="0"/>
                    </a:p>
                  </a:txBody>
                  <a:tcPr/>
                </a:tc>
                <a:extLst>
                  <a:ext uri="{0D108BD9-81ED-4DB2-BD59-A6C34878D82A}">
                    <a16:rowId xmlns:a16="http://schemas.microsoft.com/office/drawing/2014/main" val="2865035718"/>
                  </a:ext>
                </a:extLst>
              </a:tr>
              <a:tr h="1070958">
                <a:tc>
                  <a:txBody>
                    <a:bodyPr/>
                    <a:lstStyle/>
                    <a:p>
                      <a:r>
                        <a:rPr lang="en-GB" sz="1200" b="0" dirty="0" smtClean="0"/>
                        <a:t>Art </a:t>
                      </a:r>
                    </a:p>
                    <a:p>
                      <a:endParaRPr lang="en-GB" sz="1200" b="0" dirty="0" smtClean="0"/>
                    </a:p>
                    <a:p>
                      <a:endParaRPr lang="en-GB" sz="1200" b="0" dirty="0" smtClean="0"/>
                    </a:p>
                    <a:p>
                      <a:endParaRPr lang="en-GB" sz="1200" b="0" dirty="0" smtClean="0"/>
                    </a:p>
                    <a:p>
                      <a:r>
                        <a:rPr lang="en-GB" sz="1200" b="0" dirty="0" smtClean="0"/>
                        <a:t>Design</a:t>
                      </a:r>
                      <a:r>
                        <a:rPr lang="en-GB" sz="1200" b="0" baseline="0" dirty="0" smtClean="0"/>
                        <a:t> </a:t>
                      </a:r>
                      <a:r>
                        <a:rPr lang="en-GB" sz="1200" b="0" baseline="0" dirty="0" smtClean="0"/>
                        <a:t>and technology</a:t>
                      </a:r>
                      <a:endParaRPr lang="en-GB" sz="1200" b="0" dirty="0" smtClean="0"/>
                    </a:p>
                  </a:txBody>
                  <a:tcPr/>
                </a:tc>
                <a:tc>
                  <a:txBody>
                    <a:bodyPr/>
                    <a:lstStyle/>
                    <a:p>
                      <a:r>
                        <a:rPr lang="en-GB" sz="1200" b="0" dirty="0" smtClean="0"/>
                        <a:t>Autumn 1- Drawing: Depth, emotion and movement.</a:t>
                      </a:r>
                    </a:p>
                    <a:p>
                      <a:endParaRPr lang="en-GB" sz="1200" b="0" dirty="0" smtClean="0"/>
                    </a:p>
                    <a:p>
                      <a:r>
                        <a:rPr lang="en-GB" sz="1200" b="0" dirty="0" smtClean="0"/>
                        <a:t>Autumn</a:t>
                      </a:r>
                      <a:r>
                        <a:rPr lang="en-GB" sz="1200" b="0" baseline="0" dirty="0" smtClean="0"/>
                        <a:t> 2- Gears and pulleys</a:t>
                      </a:r>
                      <a:endParaRPr lang="en-GB" sz="1200" b="0" dirty="0"/>
                    </a:p>
                  </a:txBody>
                  <a:tcPr/>
                </a:tc>
                <a:tc>
                  <a:txBody>
                    <a:bodyPr/>
                    <a:lstStyle/>
                    <a:p>
                      <a:r>
                        <a:rPr lang="en-GB" sz="1200" b="0" dirty="0" smtClean="0"/>
                        <a:t>Spring 1- Painting and mixed media.</a:t>
                      </a:r>
                    </a:p>
                    <a:p>
                      <a:endParaRPr lang="en-GB" sz="1200" b="0" dirty="0" smtClean="0"/>
                    </a:p>
                    <a:p>
                      <a:endParaRPr lang="en-GB" sz="1200" b="0" dirty="0" smtClean="0"/>
                    </a:p>
                    <a:p>
                      <a:r>
                        <a:rPr lang="en-GB" sz="1200" b="0" dirty="0" smtClean="0"/>
                        <a:t>Spring 2- Stuffed toys</a:t>
                      </a:r>
                      <a:endParaRPr lang="en-GB" sz="1200" b="0" dirty="0"/>
                    </a:p>
                  </a:txBody>
                  <a:tcPr/>
                </a:tc>
                <a:tc>
                  <a:txBody>
                    <a:bodyPr/>
                    <a:lstStyle/>
                    <a:p>
                      <a:r>
                        <a:rPr lang="en-GB" sz="1200" b="0" dirty="0" smtClean="0"/>
                        <a:t>Summer 1- Sculpture and 3D: Interactive installations.</a:t>
                      </a:r>
                    </a:p>
                    <a:p>
                      <a:endParaRPr lang="en-GB" sz="1200" b="0" dirty="0" smtClean="0"/>
                    </a:p>
                    <a:p>
                      <a:r>
                        <a:rPr lang="en-GB" sz="1200" b="0" dirty="0" smtClean="0"/>
                        <a:t>Summer 2-Creating a pasta dish.</a:t>
                      </a:r>
                      <a:endParaRPr lang="en-GB" sz="1200" b="0" dirty="0"/>
                    </a:p>
                  </a:txBody>
                  <a:tcPr/>
                </a:tc>
                <a:extLst>
                  <a:ext uri="{0D108BD9-81ED-4DB2-BD59-A6C34878D82A}">
                    <a16:rowId xmlns:a16="http://schemas.microsoft.com/office/drawing/2014/main" val="2189342513"/>
                  </a:ext>
                </a:extLst>
              </a:tr>
              <a:tr h="342895">
                <a:tc>
                  <a:txBody>
                    <a:bodyPr/>
                    <a:lstStyle/>
                    <a:p>
                      <a:r>
                        <a:rPr lang="en-GB" sz="1200" b="0" dirty="0" smtClean="0"/>
                        <a:t>French</a:t>
                      </a:r>
                      <a:endParaRPr lang="en-GB" sz="1200" b="0" dirty="0"/>
                    </a:p>
                  </a:txBody>
                  <a:tcPr/>
                </a:tc>
                <a:tc>
                  <a:txBody>
                    <a:bodyPr/>
                    <a:lstStyle/>
                    <a:p>
                      <a:pPr marL="285750" indent="-285750">
                        <a:buFont typeface="Arial" panose="020B0604020202020204" pitchFamily="34" charset="0"/>
                        <a:buChar char="•"/>
                      </a:pPr>
                      <a:r>
                        <a:rPr lang="en-GB" sz="1200" b="0" dirty="0" smtClean="0"/>
                        <a:t>Ice creams </a:t>
                      </a:r>
                    </a:p>
                    <a:p>
                      <a:pPr marL="285750" indent="-285750">
                        <a:buFont typeface="Arial" panose="020B0604020202020204" pitchFamily="34" charset="0"/>
                        <a:buChar char="•"/>
                      </a:pPr>
                      <a:r>
                        <a:rPr lang="en-GB" sz="1200" b="0" dirty="0" smtClean="0"/>
                        <a:t>The weather</a:t>
                      </a:r>
                      <a:endParaRPr lang="en-GB" sz="1200" b="0" dirty="0"/>
                    </a:p>
                  </a:txBody>
                  <a:tcPr/>
                </a:tc>
                <a:tc>
                  <a:txBody>
                    <a:bodyPr/>
                    <a:lstStyle/>
                    <a:p>
                      <a:pPr marL="285750" indent="-285750">
                        <a:buFont typeface="Arial" panose="020B0604020202020204" pitchFamily="34" charset="0"/>
                        <a:buChar char="•"/>
                      </a:pPr>
                      <a:r>
                        <a:rPr lang="en-GB" sz="1200" b="0" dirty="0" smtClean="0"/>
                        <a:t>At the tea room</a:t>
                      </a:r>
                    </a:p>
                    <a:p>
                      <a:pPr marL="285750" indent="-285750">
                        <a:buFont typeface="Arial" panose="020B0604020202020204" pitchFamily="34" charset="0"/>
                        <a:buChar char="•"/>
                      </a:pPr>
                      <a:r>
                        <a:rPr lang="en-GB" sz="1200" b="0" dirty="0" smtClean="0"/>
                        <a:t>In the classroom</a:t>
                      </a:r>
                      <a:endParaRPr lang="en-GB" sz="1200" b="0" dirty="0"/>
                    </a:p>
                  </a:txBody>
                  <a:tcPr/>
                </a:tc>
                <a:tc>
                  <a:txBody>
                    <a:bodyPr/>
                    <a:lstStyle/>
                    <a:p>
                      <a:pPr marL="285750" indent="-285750">
                        <a:buFont typeface="Arial" panose="020B0604020202020204" pitchFamily="34" charset="0"/>
                        <a:buChar char="•"/>
                      </a:pPr>
                      <a:r>
                        <a:rPr lang="en-GB" sz="1200" b="0" dirty="0" smtClean="0"/>
                        <a:t>My home</a:t>
                      </a:r>
                    </a:p>
                    <a:p>
                      <a:pPr marL="285750" indent="-285750">
                        <a:buFont typeface="Arial" panose="020B0604020202020204" pitchFamily="34" charset="0"/>
                        <a:buChar char="•"/>
                      </a:pPr>
                      <a:r>
                        <a:rPr lang="en-GB" sz="1200" b="0" dirty="0" smtClean="0"/>
                        <a:t>Habitats </a:t>
                      </a:r>
                      <a:endParaRPr lang="en-GB" sz="1200" b="0" dirty="0"/>
                    </a:p>
                  </a:txBody>
                  <a:tcPr/>
                </a:tc>
                <a:extLst>
                  <a:ext uri="{0D108BD9-81ED-4DB2-BD59-A6C34878D82A}">
                    <a16:rowId xmlns:a16="http://schemas.microsoft.com/office/drawing/2014/main" val="4204437522"/>
                  </a:ext>
                </a:extLst>
              </a:tr>
              <a:tr h="342895">
                <a:tc>
                  <a:txBody>
                    <a:bodyPr/>
                    <a:lstStyle/>
                    <a:p>
                      <a:r>
                        <a:rPr lang="en-GB" sz="1600" dirty="0" smtClean="0"/>
                        <a:t>PSHE</a:t>
                      </a:r>
                      <a:endParaRPr lang="en-GB" sz="1600" dirty="0"/>
                    </a:p>
                  </a:txBody>
                  <a:tcPr/>
                </a:tc>
                <a:tc>
                  <a:txBody>
                    <a:bodyPr/>
                    <a:lstStyle/>
                    <a:p>
                      <a:pPr marL="285750" indent="-285750">
                        <a:buFont typeface="Arial" panose="020B0604020202020204" pitchFamily="34" charset="0"/>
                        <a:buChar char="•"/>
                      </a:pPr>
                      <a:r>
                        <a:rPr lang="en-GB" sz="1200" dirty="0" smtClean="0"/>
                        <a:t>Created to love others part 1</a:t>
                      </a:r>
                      <a:endParaRPr lang="en-GB" sz="1200" dirty="0"/>
                    </a:p>
                  </a:txBody>
                  <a:tcPr/>
                </a:tc>
                <a:tc>
                  <a:txBody>
                    <a:bodyPr/>
                    <a:lstStyle/>
                    <a:p>
                      <a:pPr marL="285750" indent="-285750">
                        <a:buFont typeface="Arial" panose="020B0604020202020204" pitchFamily="34" charset="0"/>
                        <a:buChar char="•"/>
                      </a:pPr>
                      <a:r>
                        <a:rPr lang="en-GB" sz="1200" dirty="0" smtClean="0"/>
                        <a:t>Created to love others part 2</a:t>
                      </a:r>
                      <a:endParaRPr lang="en-GB" sz="1200" dirty="0"/>
                    </a:p>
                  </a:txBody>
                  <a:tcPr/>
                </a:tc>
                <a:tc>
                  <a:txBody>
                    <a:bodyPr/>
                    <a:lstStyle/>
                    <a:p>
                      <a:pPr marL="285750" indent="-285750">
                        <a:buFont typeface="Arial" panose="020B0604020202020204" pitchFamily="34" charset="0"/>
                        <a:buChar char="•"/>
                      </a:pPr>
                      <a:r>
                        <a:rPr lang="en-GB" sz="1200" dirty="0" smtClean="0"/>
                        <a:t>Created to live in community</a:t>
                      </a:r>
                      <a:endParaRPr lang="en-GB" sz="1200" dirty="0"/>
                    </a:p>
                  </a:txBody>
                  <a:tcPr/>
                </a:tc>
                <a:extLst>
                  <a:ext uri="{0D108BD9-81ED-4DB2-BD59-A6C34878D82A}">
                    <a16:rowId xmlns:a16="http://schemas.microsoft.com/office/drawing/2014/main" val="400872513"/>
                  </a:ext>
                </a:extLst>
              </a:tr>
            </a:tbl>
          </a:graphicData>
        </a:graphic>
      </p:graphicFrame>
    </p:spTree>
    <p:extLst>
      <p:ext uri="{BB962C8B-B14F-4D97-AF65-F5344CB8AC3E}">
        <p14:creationId xmlns:p14="http://schemas.microsoft.com/office/powerpoint/2010/main" val="822584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2300261" y="1196164"/>
            <a:ext cx="8719054"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Enrichment opportunities </a:t>
            </a:r>
          </a:p>
        </p:txBody>
      </p:sp>
      <p:pic>
        <p:nvPicPr>
          <p:cNvPr id="1028" name="Picture 4" descr="Enrichment - Whetley Acade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60" y="4295554"/>
            <a:ext cx="3169599" cy="2239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50335" y="2498650"/>
            <a:ext cx="6836735" cy="5324535"/>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 Residential trip (There will be a parent meeting in the spring term, I will inform you of the date nearer the time</a:t>
            </a:r>
            <a:r>
              <a:rPr lang="en-GB" sz="2000" dirty="0" smtClean="0"/>
              <a:t>.)</a:t>
            </a:r>
          </a:p>
          <a:p>
            <a:endParaRPr lang="en-GB" sz="2000" dirty="0" smtClean="0"/>
          </a:p>
          <a:p>
            <a:pPr marL="285750" indent="-285750">
              <a:buFont typeface="Arial" panose="020B0604020202020204" pitchFamily="34" charset="0"/>
              <a:buChar char="•"/>
            </a:pPr>
            <a:r>
              <a:rPr lang="en-GB" sz="2000" dirty="0" smtClean="0"/>
              <a:t>Hazard alley trip (January)</a:t>
            </a:r>
            <a:endParaRPr lang="en-GB" sz="2000" dirty="0" smtClean="0"/>
          </a:p>
          <a:p>
            <a:endParaRPr lang="en-GB" sz="2000" dirty="0"/>
          </a:p>
          <a:p>
            <a:pPr marL="285750" indent="-285750">
              <a:buFont typeface="Arial" panose="020B0604020202020204" pitchFamily="34" charset="0"/>
              <a:buChar char="•"/>
            </a:pPr>
            <a:r>
              <a:rPr lang="en-GB" sz="2000" dirty="0" smtClean="0"/>
              <a:t>Sports trips/events.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Young voices if your child is in the choir.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Dacorum dance competition in the spring term.</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History dress up days. </a:t>
            </a:r>
          </a:p>
          <a:p>
            <a:pPr marL="285750" indent="-285750">
              <a:buFont typeface="Arial" panose="020B0604020202020204" pitchFamily="34" charset="0"/>
              <a:buChar char="•"/>
            </a:pPr>
            <a:endParaRPr lang="en-GB" sz="2000" dirty="0"/>
          </a:p>
          <a:p>
            <a:endParaRPr lang="en-GB" sz="2000" dirty="0"/>
          </a:p>
          <a:p>
            <a:endParaRPr lang="en-GB" sz="2000" dirty="0" smtClean="0"/>
          </a:p>
          <a:p>
            <a:endParaRPr lang="en-GB" sz="2000" dirty="0"/>
          </a:p>
          <a:p>
            <a:pPr marL="285750" indent="-285750">
              <a:buFont typeface="Arial" panose="020B0604020202020204" pitchFamily="34" charset="0"/>
              <a:buChar char="•"/>
            </a:pPr>
            <a:endParaRPr lang="en-GB" sz="2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45" y="-55339"/>
            <a:ext cx="4237915" cy="1436915"/>
          </a:xfrm>
          <a:prstGeom prst="rect">
            <a:avLst/>
          </a:prstGeom>
        </p:spPr>
      </p:pic>
    </p:spTree>
    <p:extLst>
      <p:ext uri="{BB962C8B-B14F-4D97-AF65-F5344CB8AC3E}">
        <p14:creationId xmlns:p14="http://schemas.microsoft.com/office/powerpoint/2010/main" val="374171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277917" y="995334"/>
            <a:ext cx="3409908" cy="769441"/>
          </a:xfrm>
          <a:prstGeom prst="rect">
            <a:avLst/>
          </a:prstGeom>
          <a:noFill/>
        </p:spPr>
        <p:txBody>
          <a:bodyPr wrap="none" rtlCol="0">
            <a:spAutoFit/>
          </a:bodyPr>
          <a:lstStyle/>
          <a:p>
            <a:r>
              <a:rPr lang="en-US" sz="4400" b="1" u="sng" dirty="0" smtClean="0">
                <a:solidFill>
                  <a:schemeClr val="bg1"/>
                </a:solidFill>
                <a:latin typeface="XCCW Joined 1a" panose="03050602040000000000" pitchFamily="66" charset="0"/>
                <a:cs typeface="Arial" panose="020B0604020202020204" pitchFamily="34" charset="0"/>
              </a:rPr>
              <a:t>Assessment</a:t>
            </a:r>
            <a:endParaRPr lang="en-US" sz="4400" b="1" u="sng" dirty="0">
              <a:solidFill>
                <a:schemeClr val="bg1"/>
              </a:solidFill>
              <a:latin typeface="XCCW Joined 1a" panose="03050602040000000000" pitchFamily="66" charset="0"/>
              <a:cs typeface="Arial" panose="020B060402020202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349" y="-42159"/>
            <a:ext cx="4237915" cy="1436915"/>
          </a:xfrm>
          <a:prstGeom prst="rect">
            <a:avLst/>
          </a:prstGeom>
        </p:spPr>
      </p:pic>
      <p:sp>
        <p:nvSpPr>
          <p:cNvPr id="2" name="TextBox 1"/>
          <p:cNvSpPr txBox="1"/>
          <p:nvPr/>
        </p:nvSpPr>
        <p:spPr>
          <a:xfrm>
            <a:off x="1788607" y="2361363"/>
            <a:ext cx="8139164" cy="3416320"/>
          </a:xfrm>
          <a:prstGeom prst="rect">
            <a:avLst/>
          </a:prstGeom>
          <a:noFill/>
        </p:spPr>
        <p:txBody>
          <a:bodyPr wrap="square" rtlCol="0">
            <a:spAutoFit/>
          </a:bodyPr>
          <a:lstStyle/>
          <a:p>
            <a:pPr marL="285750" indent="-285750">
              <a:buFont typeface="Arial" panose="020B0604020202020204" pitchFamily="34" charset="0"/>
              <a:buChar char="•"/>
            </a:pPr>
            <a:r>
              <a:rPr lang="en-GB" dirty="0" smtClean="0"/>
              <a:t>Towards the end of every term the children will sit assessments in Maths, SPaG (spelling, punctuation and grammar) as well as reading. </a:t>
            </a:r>
          </a:p>
          <a:p>
            <a:endParaRPr lang="en-GB" dirty="0" smtClean="0"/>
          </a:p>
          <a:p>
            <a:pPr marL="285750" indent="-285750">
              <a:buFont typeface="Arial" panose="020B0604020202020204" pitchFamily="34" charset="0"/>
              <a:buChar char="•"/>
            </a:pPr>
            <a:r>
              <a:rPr lang="en-GB" dirty="0" smtClean="0"/>
              <a:t>These assessments are sat 3 times a year.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In the summer term the children will also sit their first set of mock SATS to prepare them for year 6, this also helps to inform the year 6 class teacher of where the children are working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In writing the children complete an independent piece of writing at the end of each English unit. This piece of independent work is then assessed by the class teacher. The children will complete 2/3 different units of work per half term. </a:t>
            </a:r>
            <a:endParaRPr lang="en-GB" dirty="0"/>
          </a:p>
        </p:txBody>
      </p:sp>
    </p:spTree>
    <p:extLst>
      <p:ext uri="{BB962C8B-B14F-4D97-AF65-F5344CB8AC3E}">
        <p14:creationId xmlns:p14="http://schemas.microsoft.com/office/powerpoint/2010/main" val="4273591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5048553" y="150244"/>
            <a:ext cx="2781531"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Uniform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252" y="-83"/>
            <a:ext cx="4237915" cy="1436915"/>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49616"/>
          <a:stretch/>
        </p:blipFill>
        <p:spPr>
          <a:xfrm>
            <a:off x="101656" y="1648483"/>
            <a:ext cx="6337662" cy="4520306"/>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r="2034" b="58085"/>
          <a:stretch/>
        </p:blipFill>
        <p:spPr>
          <a:xfrm>
            <a:off x="6268496" y="1684666"/>
            <a:ext cx="5833811" cy="4447940"/>
          </a:xfrm>
          <a:prstGeom prst="rect">
            <a:avLst/>
          </a:prstGeom>
        </p:spPr>
      </p:pic>
    </p:spTree>
    <p:extLst>
      <p:ext uri="{BB962C8B-B14F-4D97-AF65-F5344CB8AC3E}">
        <p14:creationId xmlns:p14="http://schemas.microsoft.com/office/powerpoint/2010/main" val="3826679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1481389" y="1305804"/>
            <a:ext cx="2781531"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Uniform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252" y="-83"/>
            <a:ext cx="4237915" cy="1436915"/>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47921"/>
          <a:stretch/>
        </p:blipFill>
        <p:spPr>
          <a:xfrm>
            <a:off x="4926299" y="180870"/>
            <a:ext cx="7017099" cy="6512248"/>
          </a:xfrm>
          <a:prstGeom prst="rect">
            <a:avLst/>
          </a:prstGeom>
        </p:spPr>
      </p:pic>
    </p:spTree>
    <p:extLst>
      <p:ext uri="{BB962C8B-B14F-4D97-AF65-F5344CB8AC3E}">
        <p14:creationId xmlns:p14="http://schemas.microsoft.com/office/powerpoint/2010/main" val="3364915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5598-4D53-784E-90DB-188FD0C118C4}"/>
              </a:ext>
            </a:extLst>
          </p:cNvPr>
          <p:cNvSpPr/>
          <p:nvPr/>
        </p:nvSpPr>
        <p:spPr>
          <a:xfrm>
            <a:off x="860424" y="4284061"/>
            <a:ext cx="4505395" cy="1415772"/>
          </a:xfrm>
          <a:prstGeom prst="rect">
            <a:avLst/>
          </a:prstGeom>
        </p:spPr>
        <p:txBody>
          <a:bodyPr wrap="square">
            <a:spAutoFit/>
          </a:bodyPr>
          <a:lstStyle/>
          <a:p>
            <a:pPr fontAlgn="base"/>
            <a:r>
              <a:rPr lang="en-GB" b="1" dirty="0" smtClean="0">
                <a:solidFill>
                  <a:srgbClr val="C00000"/>
                </a:solidFill>
                <a:latin typeface="XCCW Joined 1a" panose="03050602040000000000" pitchFamily="66" charset="0"/>
                <a:cs typeface="Arial" panose="020B0604020202020204" pitchFamily="34" charset="0"/>
              </a:rPr>
              <a:t>‘The more I learn about the world in which I live, the closer I grow to God’</a:t>
            </a:r>
            <a:endParaRPr lang="en-GB" b="1" dirty="0">
              <a:solidFill>
                <a:srgbClr val="C00000"/>
              </a:solidFill>
              <a:latin typeface="XCCW Joined 1a" panose="03050602040000000000" pitchFamily="66"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p:txBody>
      </p:sp>
      <p:pic>
        <p:nvPicPr>
          <p:cNvPr id="5" name="Picture 4" descr="A picture containing dark, night sky&#10;&#10;Description automatically generated">
            <a:extLst>
              <a:ext uri="{FF2B5EF4-FFF2-40B4-BE49-F238E27FC236}">
                <a16:creationId xmlns:a16="http://schemas.microsoft.com/office/drawing/2014/main" id="{9D63F939-566A-2742-8B12-13A2A2179FA2}"/>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10587229" y="141781"/>
            <a:ext cx="1462991" cy="2268415"/>
          </a:xfrm>
          <a:prstGeom prst="rect">
            <a:avLst/>
          </a:prstGeom>
        </p:spPr>
      </p:pic>
      <p:sp>
        <p:nvSpPr>
          <p:cNvPr id="6" name="TextBox 5">
            <a:extLst>
              <a:ext uri="{FF2B5EF4-FFF2-40B4-BE49-F238E27FC236}">
                <a16:creationId xmlns:a16="http://schemas.microsoft.com/office/drawing/2014/main" id="{FD61D43C-A945-A64B-8992-7A1FC24B20CA}"/>
              </a:ext>
            </a:extLst>
          </p:cNvPr>
          <p:cNvSpPr txBox="1"/>
          <p:nvPr/>
        </p:nvSpPr>
        <p:spPr>
          <a:xfrm>
            <a:off x="718645" y="1271423"/>
            <a:ext cx="4764605" cy="2123658"/>
          </a:xfrm>
          <a:prstGeom prst="rect">
            <a:avLst/>
          </a:prstGeom>
          <a:noFill/>
        </p:spPr>
        <p:txBody>
          <a:bodyPr wrap="square" rtlCol="0">
            <a:spAutoFit/>
          </a:bodyPr>
          <a:lstStyle/>
          <a:p>
            <a:r>
              <a:rPr lang="en-US" sz="4400" b="1" u="sng" dirty="0">
                <a:solidFill>
                  <a:schemeClr val="bg1"/>
                </a:solidFill>
                <a:latin typeface="XCCW Joined 1a" panose="03050602040000000000" pitchFamily="66" charset="0"/>
                <a:cs typeface="Arial" panose="020B0604020202020204" pitchFamily="34" charset="0"/>
              </a:rPr>
              <a:t>School mission and values </a:t>
            </a:r>
          </a:p>
        </p:txBody>
      </p:sp>
      <p:sp>
        <p:nvSpPr>
          <p:cNvPr id="3" name="Rectangle 2"/>
          <p:cNvSpPr/>
          <p:nvPr/>
        </p:nvSpPr>
        <p:spPr>
          <a:xfrm>
            <a:off x="718645" y="6098419"/>
            <a:ext cx="11331575" cy="646331"/>
          </a:xfrm>
          <a:prstGeom prst="rect">
            <a:avLst/>
          </a:prstGeom>
          <a:ln>
            <a:solidFill>
              <a:schemeClr val="tx1"/>
            </a:solidFill>
          </a:ln>
        </p:spPr>
        <p:txBody>
          <a:bodyPr wrap="square">
            <a:spAutoFit/>
          </a:bodyPr>
          <a:lstStyle/>
          <a:p>
            <a:r>
              <a:rPr lang="en-US" dirty="0">
                <a:solidFill>
                  <a:schemeClr val="bg1"/>
                </a:solidFill>
              </a:rPr>
              <a:t>Prayers to reinforce at </a:t>
            </a:r>
            <a:r>
              <a:rPr lang="en-US" dirty="0" smtClean="0">
                <a:solidFill>
                  <a:schemeClr val="bg1"/>
                </a:solidFill>
              </a:rPr>
              <a:t>home: </a:t>
            </a:r>
            <a:endParaRPr lang="en-US" dirty="0">
              <a:solidFill>
                <a:schemeClr val="bg1"/>
              </a:solidFill>
            </a:endParaRPr>
          </a:p>
          <a:p>
            <a:r>
              <a:rPr lang="en-US" dirty="0">
                <a:solidFill>
                  <a:schemeClr val="bg1"/>
                </a:solidFill>
              </a:rPr>
              <a:t>Our Father, Hail Mary, Glory Be, responses and key prayers used in Mass (Gloria, Creed etc.)</a:t>
            </a:r>
          </a:p>
        </p:txBody>
      </p:sp>
      <p:sp>
        <p:nvSpPr>
          <p:cNvPr id="8"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3484" y="1170878"/>
            <a:ext cx="4502445" cy="4817939"/>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975" y="-113629"/>
            <a:ext cx="4237915" cy="1436915"/>
          </a:xfrm>
          <a:prstGeom prst="rect">
            <a:avLst/>
          </a:prstGeom>
        </p:spPr>
      </p:pic>
    </p:spTree>
    <p:extLst>
      <p:ext uri="{BB962C8B-B14F-4D97-AF65-F5344CB8AC3E}">
        <p14:creationId xmlns:p14="http://schemas.microsoft.com/office/powerpoint/2010/main" val="3104099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E2C207-F54A-E949-AFBC-B19444097428}"/>
              </a:ext>
            </a:extLst>
          </p:cNvPr>
          <p:cNvSpPr txBox="1"/>
          <p:nvPr/>
        </p:nvSpPr>
        <p:spPr>
          <a:xfrm>
            <a:off x="1809247" y="372341"/>
            <a:ext cx="9625777" cy="2246769"/>
          </a:xfrm>
          <a:prstGeom prst="rect">
            <a:avLst/>
          </a:prstGeom>
          <a:noFill/>
        </p:spPr>
        <p:txBody>
          <a:bodyPr wrap="squar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How to get in contact</a:t>
            </a:r>
            <a:r>
              <a:rPr lang="en-US" sz="2800" b="1" u="sng" dirty="0" smtClean="0">
                <a:solidFill>
                  <a:schemeClr val="bg1"/>
                </a:solidFill>
                <a:latin typeface="XCCW Joined 1a" panose="03050602040000000000" pitchFamily="66" charset="0"/>
                <a:cs typeface="Arial" panose="020B0604020202020204" pitchFamily="34" charset="0"/>
              </a:rPr>
              <a:t>:</a:t>
            </a:r>
          </a:p>
          <a:p>
            <a:pPr algn="ctr"/>
            <a:endParaRPr lang="en-US" sz="2800" dirty="0">
              <a:cs typeface="Arial" panose="020B0604020202020204" pitchFamily="34" charset="0"/>
            </a:endParaRPr>
          </a:p>
          <a:p>
            <a:endParaRPr lang="en-US" sz="2800" dirty="0">
              <a:cs typeface="Arial" panose="020B0604020202020204" pitchFamily="34" charset="0"/>
              <a:sym typeface="Wingdings" pitchFamily="2" charset="2"/>
            </a:endParaRPr>
          </a:p>
          <a:p>
            <a:endParaRPr lang="en-US" sz="2800" b="1" dirty="0" smtClean="0">
              <a:cs typeface="Arial" panose="020B0604020202020204" pitchFamily="34" charset="0"/>
              <a:sym typeface="Wingdings" pitchFamily="2" charset="2"/>
            </a:endParaRPr>
          </a:p>
          <a:p>
            <a:endParaRPr lang="en-US" sz="2800" b="1" dirty="0">
              <a:cs typeface="Arial" panose="020B0604020202020204" pitchFamily="34" charset="0"/>
              <a:sym typeface="Wingdings" pitchFamily="2" charset="2"/>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92" y="-113490"/>
            <a:ext cx="4237915" cy="143691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22180258"/>
              </p:ext>
            </p:extLst>
          </p:nvPr>
        </p:nvGraphicFramePr>
        <p:xfrm>
          <a:off x="985282" y="1495726"/>
          <a:ext cx="7947702" cy="5234325"/>
        </p:xfrm>
        <a:graphic>
          <a:graphicData uri="http://schemas.openxmlformats.org/drawingml/2006/table">
            <a:tbl>
              <a:tblPr firstRow="1" bandRow="1">
                <a:tableStyleId>{073A0DAA-6AF3-43AB-8588-CEC1D06C72B9}</a:tableStyleId>
              </a:tblPr>
              <a:tblGrid>
                <a:gridCol w="3973851">
                  <a:extLst>
                    <a:ext uri="{9D8B030D-6E8A-4147-A177-3AD203B41FA5}">
                      <a16:colId xmlns:a16="http://schemas.microsoft.com/office/drawing/2014/main" val="3110314927"/>
                    </a:ext>
                  </a:extLst>
                </a:gridCol>
                <a:gridCol w="3973851">
                  <a:extLst>
                    <a:ext uri="{9D8B030D-6E8A-4147-A177-3AD203B41FA5}">
                      <a16:colId xmlns:a16="http://schemas.microsoft.com/office/drawing/2014/main" val="3958031454"/>
                    </a:ext>
                  </a:extLst>
                </a:gridCol>
              </a:tblGrid>
              <a:tr h="418485">
                <a:tc>
                  <a:txBody>
                    <a:bodyPr/>
                    <a:lstStyle/>
                    <a:p>
                      <a:r>
                        <a:rPr lang="en-GB" dirty="0" smtClean="0"/>
                        <a:t>When to email</a:t>
                      </a:r>
                      <a:endParaRPr lang="en-GB" dirty="0"/>
                    </a:p>
                  </a:txBody>
                  <a:tcPr/>
                </a:tc>
                <a:tc>
                  <a:txBody>
                    <a:bodyPr/>
                    <a:lstStyle/>
                    <a:p>
                      <a:r>
                        <a:rPr lang="en-GB" dirty="0" smtClean="0"/>
                        <a:t>When to use class dojo</a:t>
                      </a:r>
                      <a:endParaRPr lang="en-GB" dirty="0"/>
                    </a:p>
                  </a:txBody>
                  <a:tcPr/>
                </a:tc>
                <a:extLst>
                  <a:ext uri="{0D108BD9-81ED-4DB2-BD59-A6C34878D82A}">
                    <a16:rowId xmlns:a16="http://schemas.microsoft.com/office/drawing/2014/main" val="372595284"/>
                  </a:ext>
                </a:extLst>
              </a:tr>
              <a:tr h="888820">
                <a:tc>
                  <a:txBody>
                    <a:bodyPr/>
                    <a:lstStyle/>
                    <a:p>
                      <a:r>
                        <a:rPr lang="en-GB" sz="1600" dirty="0" smtClean="0"/>
                        <a:t>Email - </a:t>
                      </a:r>
                      <a:r>
                        <a:rPr lang="en-GB" sz="1600" dirty="0" smtClean="0">
                          <a:solidFill>
                            <a:schemeClr val="tx1"/>
                          </a:solidFill>
                          <a:hlinkClick r:id="rId4"/>
                        </a:rPr>
                        <a:t>admin@albertthegreat.herts.sch.uk</a:t>
                      </a:r>
                      <a:endParaRPr lang="en-GB" sz="1600" dirty="0" smtClean="0">
                        <a:solidFill>
                          <a:schemeClr val="tx1"/>
                        </a:solidFill>
                      </a:endParaRPr>
                    </a:p>
                    <a:p>
                      <a:endParaRPr lang="en-GB" sz="1400" dirty="0" smtClean="0"/>
                    </a:p>
                    <a:p>
                      <a:pPr marL="285750" indent="-285750">
                        <a:buFont typeface="Arial" panose="020B0604020202020204" pitchFamily="34" charset="0"/>
                        <a:buChar char="•"/>
                      </a:pPr>
                      <a:r>
                        <a:rPr lang="en-GB" sz="1400" dirty="0" smtClean="0"/>
                        <a:t>To inform of any</a:t>
                      </a:r>
                      <a:r>
                        <a:rPr lang="en-GB" sz="1400" baseline="0" dirty="0" smtClean="0"/>
                        <a:t> </a:t>
                      </a:r>
                      <a:r>
                        <a:rPr lang="en-GB" sz="1400" dirty="0" smtClean="0"/>
                        <a:t>appointments.</a:t>
                      </a:r>
                    </a:p>
                    <a:p>
                      <a:pPr marL="285750" indent="-285750">
                        <a:buFont typeface="Arial" panose="020B0604020202020204" pitchFamily="34" charset="0"/>
                        <a:buChar char="•"/>
                      </a:pPr>
                      <a:r>
                        <a:rPr lang="en-GB" sz="1400" dirty="0" smtClean="0"/>
                        <a:t>To inform</a:t>
                      </a:r>
                      <a:r>
                        <a:rPr lang="en-GB" sz="1400" baseline="0" dirty="0" smtClean="0"/>
                        <a:t> of any changes to pick up or drop off.</a:t>
                      </a:r>
                    </a:p>
                    <a:p>
                      <a:pPr marL="285750" indent="-285750">
                        <a:buFont typeface="Arial" panose="020B0604020202020204" pitchFamily="34" charset="0"/>
                        <a:buChar char="•"/>
                      </a:pPr>
                      <a:r>
                        <a:rPr lang="en-GB" sz="1400" baseline="0" dirty="0" smtClean="0"/>
                        <a:t>To inform about breakfast club or afterschool club.</a:t>
                      </a:r>
                    </a:p>
                    <a:p>
                      <a:pPr marL="285750" indent="-285750">
                        <a:buFont typeface="Arial" panose="020B0604020202020204" pitchFamily="34" charset="0"/>
                        <a:buChar char="•"/>
                      </a:pPr>
                      <a:r>
                        <a:rPr lang="en-GB" sz="1400" baseline="0" dirty="0" smtClean="0"/>
                        <a:t>Anything attendance related.</a:t>
                      </a:r>
                    </a:p>
                    <a:p>
                      <a:pPr marL="0" indent="0">
                        <a:buFont typeface="Arial" panose="020B0604020202020204" pitchFamily="34" charset="0"/>
                        <a:buNone/>
                      </a:pPr>
                      <a:endParaRPr lang="en-GB" sz="1400" baseline="0" dirty="0" smtClean="0"/>
                    </a:p>
                    <a:p>
                      <a:pPr marL="285750" indent="-285750">
                        <a:buFont typeface="Arial" panose="020B0604020202020204" pitchFamily="34" charset="0"/>
                        <a:buChar char="•"/>
                      </a:pPr>
                      <a:r>
                        <a:rPr lang="en-GB" sz="1400" baseline="0" dirty="0" smtClean="0"/>
                        <a:t>Any concerns </a:t>
                      </a:r>
                      <a:r>
                        <a:rPr lang="en-GB" sz="1400" b="1" baseline="0" dirty="0" smtClean="0"/>
                        <a:t>Must</a:t>
                      </a:r>
                      <a:r>
                        <a:rPr lang="en-GB" sz="1400" baseline="0" dirty="0" smtClean="0"/>
                        <a:t> be emailed into the office with the subject ‘for the attention of Miss Kyne’ and </a:t>
                      </a:r>
                      <a:r>
                        <a:rPr lang="en-GB" sz="1400" b="1" baseline="0" dirty="0" smtClean="0"/>
                        <a:t>Not sent via class dojo. </a:t>
                      </a:r>
                      <a:r>
                        <a:rPr lang="en-GB" sz="1400" b="0" baseline="0" dirty="0" smtClean="0"/>
                        <a:t>This is so that the school has a formal record of your concern and that it can be dealt with promptly. Any concerns </a:t>
                      </a:r>
                      <a:r>
                        <a:rPr lang="en-GB" sz="1400" b="1" baseline="0" dirty="0" smtClean="0"/>
                        <a:t>will</a:t>
                      </a:r>
                      <a:r>
                        <a:rPr lang="en-GB" sz="1400" b="0" baseline="0" dirty="0" smtClean="0"/>
                        <a:t> </a:t>
                      </a:r>
                      <a:r>
                        <a:rPr lang="en-GB" sz="1400" b="1" baseline="0" dirty="0" smtClean="0"/>
                        <a:t>not </a:t>
                      </a:r>
                      <a:r>
                        <a:rPr lang="en-GB" sz="1400" b="0" baseline="0" dirty="0" smtClean="0"/>
                        <a:t>be address on class dojo, this will be done via a telephone call, an in person meeting or a response to the email itself.</a:t>
                      </a:r>
                    </a:p>
                    <a:p>
                      <a:pPr marL="0" indent="0">
                        <a:buFont typeface="Arial" panose="020B0604020202020204" pitchFamily="34" charset="0"/>
                        <a:buNone/>
                      </a:pPr>
                      <a:endParaRPr lang="en-GB" sz="1400" b="0" baseline="0" dirty="0" smtClean="0"/>
                    </a:p>
                    <a:p>
                      <a:pPr marL="285750" indent="-285750">
                        <a:buFont typeface="Arial" panose="020B0604020202020204" pitchFamily="34" charset="0"/>
                        <a:buChar char="•"/>
                      </a:pPr>
                      <a:r>
                        <a:rPr lang="en-GB" sz="1400" b="1" baseline="0" dirty="0" smtClean="0"/>
                        <a:t>Please also come and speak to me at pick up if you have any questions, concerns or anything else you wish to discuss. </a:t>
                      </a:r>
                    </a:p>
                  </a:txBody>
                  <a:tcPr/>
                </a:tc>
                <a:tc>
                  <a:txBody>
                    <a:bodyPr/>
                    <a:lstStyle/>
                    <a:p>
                      <a:pPr marL="285750" indent="-285750">
                        <a:buFont typeface="Arial" panose="020B0604020202020204" pitchFamily="34" charset="0"/>
                        <a:buChar char="•"/>
                      </a:pPr>
                      <a:r>
                        <a:rPr lang="en-GB" sz="1600" dirty="0" smtClean="0"/>
                        <a:t>To share any achievements outside of school.</a:t>
                      </a:r>
                    </a:p>
                    <a:p>
                      <a:pPr marL="0" indent="0">
                        <a:buFont typeface="Arial" panose="020B0604020202020204" pitchFamily="34" charset="0"/>
                        <a:buNone/>
                      </a:pPr>
                      <a:endParaRPr lang="en-GB" sz="1600" dirty="0" smtClean="0"/>
                    </a:p>
                    <a:p>
                      <a:pPr marL="285750" indent="-285750">
                        <a:buFont typeface="Arial" panose="020B0604020202020204" pitchFamily="34" charset="0"/>
                        <a:buChar char="•"/>
                      </a:pPr>
                      <a:r>
                        <a:rPr lang="en-GB" sz="1600" dirty="0" smtClean="0"/>
                        <a:t>General questions about school</a:t>
                      </a:r>
                      <a:r>
                        <a:rPr lang="en-GB" sz="1600" baseline="0" dirty="0" smtClean="0"/>
                        <a:t> work, classroom events or whole school events.</a:t>
                      </a:r>
                    </a:p>
                    <a:p>
                      <a:pPr marL="285750" indent="-285750">
                        <a:buFont typeface="Arial" panose="020B0604020202020204" pitchFamily="34" charset="0"/>
                        <a:buChar char="•"/>
                      </a:pPr>
                      <a:endParaRPr lang="en-GB" sz="1600" baseline="0" dirty="0" smtClean="0"/>
                    </a:p>
                    <a:p>
                      <a:pPr marL="285750" indent="-285750">
                        <a:buFont typeface="Arial" panose="020B0604020202020204" pitchFamily="34" charset="0"/>
                        <a:buChar char="•"/>
                      </a:pPr>
                      <a:r>
                        <a:rPr lang="en-GB" sz="1600" baseline="0" dirty="0" smtClean="0"/>
                        <a:t>To inform me of lost items or uniform.</a:t>
                      </a:r>
                    </a:p>
                    <a:p>
                      <a:pPr marL="285750" indent="-285750">
                        <a:buFont typeface="Arial" panose="020B0604020202020204" pitchFamily="34" charset="0"/>
                        <a:buChar char="•"/>
                      </a:pPr>
                      <a:endParaRPr lang="en-GB" sz="1600" baseline="0" dirty="0" smtClean="0"/>
                    </a:p>
                    <a:p>
                      <a:pPr marL="285750" indent="-285750">
                        <a:buFont typeface="Arial" panose="020B0604020202020204" pitchFamily="34" charset="0"/>
                        <a:buChar char="•"/>
                      </a:pPr>
                      <a:r>
                        <a:rPr lang="en-GB" sz="1600" baseline="0" dirty="0" smtClean="0"/>
                        <a:t>Class dojo is </a:t>
                      </a:r>
                      <a:r>
                        <a:rPr lang="en-GB" sz="1600" b="1" baseline="0" dirty="0" smtClean="0"/>
                        <a:t>not </a:t>
                      </a:r>
                      <a:r>
                        <a:rPr lang="en-GB" sz="1600" baseline="0" dirty="0" smtClean="0"/>
                        <a:t>checked daily.</a:t>
                      </a:r>
                      <a:endParaRPr lang="en-GB" sz="1600" dirty="0"/>
                    </a:p>
                  </a:txBody>
                  <a:tcPr/>
                </a:tc>
                <a:extLst>
                  <a:ext uri="{0D108BD9-81ED-4DB2-BD59-A6C34878D82A}">
                    <a16:rowId xmlns:a16="http://schemas.microsoft.com/office/drawing/2014/main" val="3024887413"/>
                  </a:ext>
                </a:extLst>
              </a:tr>
            </a:tbl>
          </a:graphicData>
        </a:graphic>
      </p:graphicFrame>
      <p:sp>
        <p:nvSpPr>
          <p:cNvPr id="4" name="Rectangle 3"/>
          <p:cNvSpPr/>
          <p:nvPr/>
        </p:nvSpPr>
        <p:spPr>
          <a:xfrm>
            <a:off x="9405257" y="3104941"/>
            <a:ext cx="2291024" cy="211015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b="1" dirty="0" smtClean="0"/>
              <a:t>If your message requires an urgent response or before the end of the school day </a:t>
            </a:r>
            <a:r>
              <a:rPr lang="en-GB" b="1" dirty="0"/>
              <a:t>p</a:t>
            </a:r>
            <a:r>
              <a:rPr lang="en-GB" b="1" dirty="0" smtClean="0"/>
              <a:t>lease ensure you phone the school.</a:t>
            </a:r>
            <a:endParaRPr lang="en-GB" b="1" dirty="0"/>
          </a:p>
        </p:txBody>
      </p:sp>
    </p:spTree>
    <p:extLst>
      <p:ext uri="{BB962C8B-B14F-4D97-AF65-F5344CB8AC3E}">
        <p14:creationId xmlns:p14="http://schemas.microsoft.com/office/powerpoint/2010/main" val="183162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563596" y="1581289"/>
            <a:ext cx="6866282" cy="3416320"/>
          </a:xfrm>
          <a:prstGeom prst="rect">
            <a:avLst/>
          </a:prstGeom>
          <a:noFill/>
        </p:spPr>
        <p:txBody>
          <a:bodyPr wrap="square" rtlCol="0">
            <a:spAutoFit/>
          </a:bodyPr>
          <a:lstStyle/>
          <a:p>
            <a:pPr algn="ctr"/>
            <a:r>
              <a:rPr lang="en-US" sz="3600" b="1" dirty="0">
                <a:solidFill>
                  <a:schemeClr val="bg1"/>
                </a:solidFill>
                <a:latin typeface="XCCW Joined 1a" panose="03050602040000000000" pitchFamily="66" charset="0"/>
                <a:cs typeface="Arial" panose="020B0604020202020204" pitchFamily="34" charset="0"/>
              </a:rPr>
              <a:t>Questions?</a:t>
            </a: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a:p>
            <a:pPr algn="ctr"/>
            <a:r>
              <a:rPr lang="en-US" sz="3600" dirty="0">
                <a:solidFill>
                  <a:schemeClr val="bg1"/>
                </a:solidFill>
                <a:latin typeface="XCCW Joined 1a" panose="03050602040000000000" pitchFamily="66" charset="0"/>
                <a:cs typeface="Arial" panose="020B0604020202020204" pitchFamily="34" charset="0"/>
              </a:rPr>
              <a:t>Feel free to ask now or speak to me afterwards</a:t>
            </a:r>
          </a:p>
          <a:p>
            <a:pPr algn="ct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A244A6D-6EC2-4E4D-A0C8-4E7593B8E24B}"/>
              </a:ext>
            </a:extLst>
          </p:cNvPr>
          <p:cNvPicPr>
            <a:picLocks noChangeAspect="1"/>
          </p:cNvPicPr>
          <p:nvPr/>
        </p:nvPicPr>
        <p:blipFill>
          <a:blip r:embed="rId3">
            <a:duotone>
              <a:prstClr val="black"/>
              <a:srgbClr val="FA0000">
                <a:tint val="45000"/>
                <a:satMod val="400000"/>
              </a:srgbClr>
            </a:duotone>
            <a:extLst>
              <a:ext uri="{837473B0-CC2E-450A-ABE3-18F120FF3D39}">
                <a1611:picAttrSrcUrl xmlns="" xmlns:a1611="http://schemas.microsoft.com/office/drawing/2016/11/main" r:id="rId4"/>
              </a:ext>
            </a:extLst>
          </a:blip>
          <a:stretch>
            <a:fillRect/>
          </a:stretch>
        </p:blipFill>
        <p:spPr>
          <a:xfrm>
            <a:off x="4444947" y="5129515"/>
            <a:ext cx="2634283" cy="13829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445" y="0"/>
            <a:ext cx="4237915" cy="1436915"/>
          </a:xfrm>
          <a:prstGeom prst="rect">
            <a:avLst/>
          </a:prstGeom>
        </p:spPr>
      </p:pic>
    </p:spTree>
    <p:extLst>
      <p:ext uri="{BB962C8B-B14F-4D97-AF65-F5344CB8AC3E}">
        <p14:creationId xmlns:p14="http://schemas.microsoft.com/office/powerpoint/2010/main" val="933895743"/>
      </p:ext>
    </p:extLst>
  </p:cSld>
  <p:clrMapOvr>
    <a:masterClrMapping/>
  </p:clrMapOvr>
</p:sld>
</file>

<file path=ppt/theme/theme1.xml><?xml version="1.0" encoding="utf-8"?>
<a:theme xmlns:a="http://schemas.openxmlformats.org/drawingml/2006/main" name="Crop">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400F52EF2E2E4EA2E7AD10528A2868" ma:contentTypeVersion="11" ma:contentTypeDescription="Create a new document." ma:contentTypeScope="" ma:versionID="43d0fca32a258a6183649195b6957799">
  <xsd:schema xmlns:xsd="http://www.w3.org/2001/XMLSchema" xmlns:xs="http://www.w3.org/2001/XMLSchema" xmlns:p="http://schemas.microsoft.com/office/2006/metadata/properties" xmlns:ns2="54de7868-9f28-4787-8e5d-152138b109bb" xmlns:ns3="fd30ae77-ff54-46b1-bce1-e7c3c6033b34" targetNamespace="http://schemas.microsoft.com/office/2006/metadata/properties" ma:root="true" ma:fieldsID="822daf45bfee9bb3e08ba64dd26f64e8" ns2:_="" ns3:_="">
    <xsd:import namespace="54de7868-9f28-4787-8e5d-152138b109bb"/>
    <xsd:import namespace="fd30ae77-ff54-46b1-bce1-e7c3c6033b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de7868-9f28-4787-8e5d-152138b109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4db6c2b-1d60-4e17-aa9e-0180e2e79bd6"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30ae77-ff54-46b1-bce1-e7c3c6033b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79f503-9288-4b29-9c5b-cdb5d343671c}" ma:internalName="TaxCatchAll" ma:showField="CatchAllData" ma:web="fd30ae77-ff54-46b1-bce1-e7c3c6033b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d30ae77-ff54-46b1-bce1-e7c3c6033b34" xsi:nil="true"/>
    <lcf76f155ced4ddcb4097134ff3c332f xmlns="54de7868-9f28-4787-8e5d-152138b109b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5BD194-8788-4E90-B62A-612806957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de7868-9f28-4787-8e5d-152138b109bb"/>
    <ds:schemaRef ds:uri="fd30ae77-ff54-46b1-bce1-e7c3c6033b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4D92EB-4260-4C4A-8AAE-B60FA9E74099}">
  <ds:schemaRefs>
    <ds:schemaRef ds:uri="54de7868-9f28-4787-8e5d-152138b109bb"/>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fd30ae77-ff54-46b1-bce1-e7c3c6033b34"/>
    <ds:schemaRef ds:uri="http://www.w3.org/XML/1998/namespace"/>
  </ds:schemaRefs>
</ds:datastoreItem>
</file>

<file path=customXml/itemProps3.xml><?xml version="1.0" encoding="utf-8"?>
<ds:datastoreItem xmlns:ds="http://schemas.openxmlformats.org/officeDocument/2006/customXml" ds:itemID="{9235EED5-EDDB-4AA3-A402-628466DE99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Crop</Template>
  <TotalTime>1687</TotalTime>
  <Words>1303</Words>
  <Application>Microsoft Office PowerPoint</Application>
  <PresentationFormat>Widescreen</PresentationFormat>
  <Paragraphs>280</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Franklin Gothic Book</vt:lpstr>
      <vt:lpstr>Leelawadee UI</vt:lpstr>
      <vt:lpstr>Wingdings</vt:lpstr>
      <vt:lpstr>XCCW Joined 1a</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Lucy Kyne</cp:lastModifiedBy>
  <cp:revision>82</cp:revision>
  <cp:lastPrinted>2021-09-15T15:39:33Z</cp:lastPrinted>
  <dcterms:created xsi:type="dcterms:W3CDTF">2021-09-12T15:38:16Z</dcterms:created>
  <dcterms:modified xsi:type="dcterms:W3CDTF">2026-09-08T07:45:11Z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0x010100DA400F52EF2E2E4EA2E7AD10528A2868</vt:lpwstr>
  </property>
</Properties>
</file>